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sldIdLst>
    <p:sldId id="276" r:id="rId2"/>
    <p:sldId id="256" r:id="rId3"/>
    <p:sldId id="257" r:id="rId4"/>
    <p:sldId id="258" r:id="rId5"/>
    <p:sldId id="259" r:id="rId6"/>
    <p:sldId id="260" r:id="rId7"/>
    <p:sldId id="272" r:id="rId8"/>
    <p:sldId id="261" r:id="rId9"/>
    <p:sldId id="262" r:id="rId10"/>
    <p:sldId id="263" r:id="rId11"/>
    <p:sldId id="264" r:id="rId12"/>
    <p:sldId id="267" r:id="rId13"/>
    <p:sldId id="265" r:id="rId14"/>
    <p:sldId id="266" r:id="rId15"/>
    <p:sldId id="268" r:id="rId16"/>
    <p:sldId id="269" r:id="rId17"/>
    <p:sldId id="270" r:id="rId18"/>
    <p:sldId id="271" r:id="rId19"/>
    <p:sldId id="273" r:id="rId20"/>
    <p:sldId id="274" r:id="rId21"/>
    <p:sldId id="275" r:id="rId22"/>
  </p:sldIdLst>
  <p:sldSz cx="12192000" cy="6858000"/>
  <p:notesSz cx="6858000" cy="99456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114" d="100"/>
          <a:sy n="114" d="100"/>
        </p:scale>
        <p:origin x="18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D83467D1-A4E7-4BFA-9A17-EB770D7B177A}" type="datetimeFigureOut">
              <a:rPr lang="de-DE" smtClean="0"/>
              <a:t>08.04.2014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519665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D83467D1-A4E7-4BFA-9A17-EB770D7B177A}" type="datetimeFigureOut">
              <a:rPr lang="de-DE" smtClean="0"/>
              <a:t>08.04.2014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25471622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D83467D1-A4E7-4BFA-9A17-EB770D7B177A}" type="datetimeFigureOut">
              <a:rPr lang="de-DE" smtClean="0"/>
              <a:t>08.04.2014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8684D9-5770-4B3C-A699-9735EDC50C1D}" type="slidenum">
              <a:rPr lang="de-DE" smtClean="0"/>
              <a:t>‹Nr.›</a:t>
            </a:fld>
            <a:endParaRPr lang="de-D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0676871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D83467D1-A4E7-4BFA-9A17-EB770D7B177A}" type="datetimeFigureOut">
              <a:rPr lang="de-DE" smtClean="0"/>
              <a:t>08.04.2014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24425046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D83467D1-A4E7-4BFA-9A17-EB770D7B177A}" type="datetimeFigureOut">
              <a:rPr lang="de-DE" smtClean="0"/>
              <a:t>08.04.2014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8684D9-5770-4B3C-A699-9735EDC50C1D}" type="slidenum">
              <a:rPr lang="de-DE" smtClean="0"/>
              <a:t>‹Nr.›</a:t>
            </a:fld>
            <a:endParaRPr lang="de-D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54832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D83467D1-A4E7-4BFA-9A17-EB770D7B177A}" type="datetimeFigureOut">
              <a:rPr lang="de-DE" smtClean="0"/>
              <a:t>08.04.2014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15063326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D83467D1-A4E7-4BFA-9A17-EB770D7B177A}" type="datetimeFigureOut">
              <a:rPr lang="de-DE" smtClean="0"/>
              <a:t>08.04.2014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268790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D83467D1-A4E7-4BFA-9A17-EB770D7B177A}" type="datetimeFigureOut">
              <a:rPr lang="de-DE" smtClean="0"/>
              <a:t>08.04.2014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269913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D83467D1-A4E7-4BFA-9A17-EB770D7B177A}" type="datetimeFigureOut">
              <a:rPr lang="de-DE" smtClean="0"/>
              <a:t>08.04.2014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2209629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D83467D1-A4E7-4BFA-9A17-EB770D7B177A}" type="datetimeFigureOut">
              <a:rPr lang="de-DE" smtClean="0"/>
              <a:t>08.04.2014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411180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D83467D1-A4E7-4BFA-9A17-EB770D7B177A}" type="datetimeFigureOut">
              <a:rPr lang="de-DE" smtClean="0"/>
              <a:t>08.04.2014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1226765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D83467D1-A4E7-4BFA-9A17-EB770D7B177A}" type="datetimeFigureOut">
              <a:rPr lang="de-DE" smtClean="0"/>
              <a:t>08.04.2014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626332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D83467D1-A4E7-4BFA-9A17-EB770D7B177A}" type="datetimeFigureOut">
              <a:rPr lang="de-DE" smtClean="0"/>
              <a:t>08.04.2014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516282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467D1-A4E7-4BFA-9A17-EB770D7B177A}" type="datetimeFigureOut">
              <a:rPr lang="de-DE" smtClean="0"/>
              <a:t>08.04.2014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84444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smtClean="0"/>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smtClean="0"/>
              <a:t>Textmasterformat bearbeiten</a:t>
            </a:r>
          </a:p>
        </p:txBody>
      </p:sp>
      <p:sp>
        <p:nvSpPr>
          <p:cNvPr id="5" name="Date Placeholder 4"/>
          <p:cNvSpPr>
            <a:spLocks noGrp="1"/>
          </p:cNvSpPr>
          <p:nvPr>
            <p:ph type="dt" sz="half" idx="10"/>
          </p:nvPr>
        </p:nvSpPr>
        <p:spPr/>
        <p:txBody>
          <a:bodyPr/>
          <a:lstStyle/>
          <a:p>
            <a:fld id="{D83467D1-A4E7-4BFA-9A17-EB770D7B177A}" type="datetimeFigureOut">
              <a:rPr lang="de-DE" smtClean="0"/>
              <a:t>08.04.2014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3770374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D83467D1-A4E7-4BFA-9A17-EB770D7B177A}" type="datetimeFigureOut">
              <a:rPr lang="de-DE" smtClean="0"/>
              <a:t>08.04.2014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48684D9-5770-4B3C-A699-9735EDC50C1D}" type="slidenum">
              <a:rPr lang="de-DE" smtClean="0"/>
              <a:t>‹Nr.›</a:t>
            </a:fld>
            <a:endParaRPr lang="de-DE"/>
          </a:p>
        </p:txBody>
      </p:sp>
    </p:spTree>
    <p:extLst>
      <p:ext uri="{BB962C8B-B14F-4D97-AF65-F5344CB8AC3E}">
        <p14:creationId xmlns:p14="http://schemas.microsoft.com/office/powerpoint/2010/main" val="2094862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3467D1-A4E7-4BFA-9A17-EB770D7B177A}" type="datetimeFigureOut">
              <a:rPr lang="de-DE" smtClean="0"/>
              <a:t>08.04.2014</a:t>
            </a:fld>
            <a:endParaRPr lang="de-D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8684D9-5770-4B3C-A699-9735EDC50C1D}" type="slidenum">
              <a:rPr lang="de-DE" smtClean="0"/>
              <a:t>‹Nr.›</a:t>
            </a:fld>
            <a:endParaRPr lang="de-DE"/>
          </a:p>
        </p:txBody>
      </p:sp>
    </p:spTree>
    <p:extLst>
      <p:ext uri="{BB962C8B-B14F-4D97-AF65-F5344CB8AC3E}">
        <p14:creationId xmlns:p14="http://schemas.microsoft.com/office/powerpoint/2010/main" val="219686298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advTm="10000">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hyperlink" Target="http://www.schlaganfall-hilfe.de/junger-mensch-und-schlaganfall" TargetMode="External"/><Relationship Id="rId2" Type="http://schemas.openxmlformats.org/officeDocument/2006/relationships/hyperlink" Target="http://www.schlaganfall-hilfe.de/der-schlaganfall" TargetMode="External"/><Relationship Id="rId1" Type="http://schemas.openxmlformats.org/officeDocument/2006/relationships/slideLayout" Target="../slideLayouts/slideLayout6.xml"/><Relationship Id="rId6" Type="http://schemas.openxmlformats.org/officeDocument/2006/relationships/image" Target="../media/image56.jpg"/><Relationship Id="rId5" Type="http://schemas.openxmlformats.org/officeDocument/2006/relationships/hyperlink" Target="http://www.schlaganfall-hilfe.de/" TargetMode="External"/><Relationship Id="rId4" Type="http://schemas.openxmlformats.org/officeDocument/2006/relationships/hyperlink" Target="http://www.schlaganfall-hilfe.de/kindlicher-schlaganfal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G"/><Relationship Id="rId1" Type="http://schemas.openxmlformats.org/officeDocument/2006/relationships/slideLayout" Target="../slideLayouts/slideLayout6.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7360" y="106173"/>
            <a:ext cx="8747760" cy="1589628"/>
          </a:xfrm>
          <a:solidFill>
            <a:schemeClr val="accent3">
              <a:lumMod val="20000"/>
              <a:lumOff val="80000"/>
            </a:schemeClr>
          </a:solidFill>
          <a:ln w="38100">
            <a:solidFill>
              <a:srgbClr val="0070C0"/>
            </a:solidFill>
          </a:ln>
        </p:spPr>
        <p:txBody>
          <a:bodyPr>
            <a:normAutofit/>
          </a:bodyPr>
          <a:lstStyle/>
          <a:p>
            <a:pPr algn="ctr"/>
            <a:r>
              <a:rPr lang="de-DE" sz="2400" b="1" dirty="0" smtClean="0">
                <a:solidFill>
                  <a:schemeClr val="accent2">
                    <a:lumMod val="75000"/>
                  </a:schemeClr>
                </a:solidFill>
                <a:latin typeface="Arial" panose="020B0604020202020204" pitchFamily="34" charset="0"/>
                <a:cs typeface="Arial" panose="020B0604020202020204" pitchFamily="34" charset="0"/>
              </a:rPr>
              <a:t>-Herzlich Willkommen- </a:t>
            </a:r>
            <a:r>
              <a:rPr lang="de-DE" sz="2400" b="1" dirty="0" smtClean="0">
                <a:solidFill>
                  <a:srgbClr val="0070C0"/>
                </a:solidFill>
                <a:latin typeface="Arial" panose="020B0604020202020204" pitchFamily="34" charset="0"/>
                <a:cs typeface="Arial" panose="020B0604020202020204" pitchFamily="34" charset="0"/>
              </a:rPr>
              <a:t/>
            </a:r>
            <a:br>
              <a:rPr lang="de-DE" sz="2400" b="1" dirty="0" smtClean="0">
                <a:solidFill>
                  <a:srgbClr val="0070C0"/>
                </a:solidFill>
                <a:latin typeface="Arial" panose="020B0604020202020204" pitchFamily="34" charset="0"/>
                <a:cs typeface="Arial" panose="020B0604020202020204" pitchFamily="34" charset="0"/>
              </a:rPr>
            </a:br>
            <a:r>
              <a:rPr lang="de-DE" sz="2400" b="1" dirty="0" smtClean="0">
                <a:solidFill>
                  <a:srgbClr val="0070C0"/>
                </a:solidFill>
                <a:latin typeface="Arial" panose="020B0604020202020204" pitchFamily="34" charset="0"/>
                <a:cs typeface="Arial" panose="020B0604020202020204" pitchFamily="34" charset="0"/>
              </a:rPr>
              <a:t>zu unserer kleinen Feierstunde </a:t>
            </a:r>
            <a:br>
              <a:rPr lang="de-DE" sz="2400" b="1" dirty="0" smtClean="0">
                <a:solidFill>
                  <a:srgbClr val="0070C0"/>
                </a:solidFill>
                <a:latin typeface="Arial" panose="020B0604020202020204" pitchFamily="34" charset="0"/>
                <a:cs typeface="Arial" panose="020B0604020202020204" pitchFamily="34" charset="0"/>
              </a:rPr>
            </a:br>
            <a:r>
              <a:rPr lang="de-DE" sz="2400" b="1" dirty="0" smtClean="0">
                <a:solidFill>
                  <a:schemeClr val="accent2">
                    <a:lumMod val="75000"/>
                  </a:schemeClr>
                </a:solidFill>
                <a:latin typeface="Arial" panose="020B0604020202020204" pitchFamily="34" charset="0"/>
                <a:cs typeface="Arial" panose="020B0604020202020204" pitchFamily="34" charset="0"/>
              </a:rPr>
              <a:t>20 Jahre Selbsthilfegruppe „Lebensbaum“ Dippoldiswalde</a:t>
            </a:r>
            <a:br>
              <a:rPr lang="de-DE" sz="2400" b="1" dirty="0" smtClean="0">
                <a:solidFill>
                  <a:schemeClr val="accent2">
                    <a:lumMod val="75000"/>
                  </a:schemeClr>
                </a:solidFill>
                <a:latin typeface="Arial" panose="020B0604020202020204" pitchFamily="34" charset="0"/>
                <a:cs typeface="Arial" panose="020B0604020202020204" pitchFamily="34" charset="0"/>
              </a:rPr>
            </a:br>
            <a:r>
              <a:rPr lang="de-DE" sz="2400" b="1" dirty="0" smtClean="0">
                <a:solidFill>
                  <a:srgbClr val="0070C0"/>
                </a:solidFill>
                <a:latin typeface="Arial" panose="020B0604020202020204" pitchFamily="34" charset="0"/>
                <a:cs typeface="Arial" panose="020B0604020202020204" pitchFamily="34" charset="0"/>
              </a:rPr>
              <a:t>Wie soll unsere heutige Feierstunde ablaufen !</a:t>
            </a:r>
            <a:endParaRPr lang="de-DE" sz="2400" b="1" dirty="0">
              <a:solidFill>
                <a:srgbClr val="0070C0"/>
              </a:solidFill>
              <a:latin typeface="Arial" panose="020B0604020202020204" pitchFamily="34" charset="0"/>
              <a:cs typeface="Arial" panose="020B060402020202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2821105818"/>
              </p:ext>
            </p:extLst>
          </p:nvPr>
        </p:nvGraphicFramePr>
        <p:xfrm>
          <a:off x="294640" y="1818640"/>
          <a:ext cx="11612880" cy="4876800"/>
        </p:xfrm>
        <a:graphic>
          <a:graphicData uri="http://schemas.openxmlformats.org/drawingml/2006/table">
            <a:tbl>
              <a:tblPr>
                <a:tableStyleId>{8A107856-5554-42FB-B03E-39F5DBC370BA}</a:tableStyleId>
              </a:tblPr>
              <a:tblGrid>
                <a:gridCol w="11612880"/>
              </a:tblGrid>
              <a:tr h="4541520">
                <a:tc>
                  <a:txBody>
                    <a:bodyPr/>
                    <a:lstStyle/>
                    <a:p>
                      <a:pPr marL="342900" indent="-342900">
                        <a:buAutoNum type="arabicParenR"/>
                      </a:pPr>
                      <a:r>
                        <a:rPr lang="de-DE" sz="1800" b="1" baseline="0" dirty="0" smtClean="0">
                          <a:solidFill>
                            <a:schemeClr val="tx1"/>
                          </a:solidFill>
                          <a:latin typeface="Arial" panose="020B0604020202020204" pitchFamily="34" charset="0"/>
                          <a:cs typeface="Arial" panose="020B0604020202020204" pitchFamily="34" charset="0"/>
                        </a:rPr>
                        <a:t>Einstimmung, durch den Erbgerichtschor </a:t>
                      </a:r>
                      <a:r>
                        <a:rPr lang="de-DE" sz="1800" b="1" baseline="0" dirty="0" err="1" smtClean="0">
                          <a:solidFill>
                            <a:schemeClr val="tx1"/>
                          </a:solidFill>
                          <a:latin typeface="Arial" panose="020B0604020202020204" pitchFamily="34" charset="0"/>
                          <a:cs typeface="Arial" panose="020B0604020202020204" pitchFamily="34" charset="0"/>
                        </a:rPr>
                        <a:t>Reinhardtsgrimma</a:t>
                      </a:r>
                      <a:r>
                        <a:rPr lang="de-DE" sz="1800" b="1" baseline="0" dirty="0" smtClean="0">
                          <a:solidFill>
                            <a:schemeClr val="tx1"/>
                          </a:solidFill>
                          <a:latin typeface="Arial" panose="020B0604020202020204" pitchFamily="34" charset="0"/>
                          <a:cs typeface="Arial" panose="020B0604020202020204" pitchFamily="34" charset="0"/>
                        </a:rPr>
                        <a:t> – Leitung Frau Scharm</a:t>
                      </a:r>
                    </a:p>
                    <a:p>
                      <a:pPr marL="342900" indent="-342900">
                        <a:buAutoNum type="arabicParenR"/>
                      </a:pPr>
                      <a:endParaRPr lang="de-DE" sz="1800" b="1" baseline="0" dirty="0" smtClean="0">
                        <a:solidFill>
                          <a:schemeClr val="tx1"/>
                        </a:solidFill>
                        <a:latin typeface="Arial" panose="020B0604020202020204" pitchFamily="34" charset="0"/>
                        <a:cs typeface="Arial" panose="020B0604020202020204" pitchFamily="34" charset="0"/>
                      </a:endParaRPr>
                    </a:p>
                    <a:p>
                      <a:pPr marL="342900" indent="-342900">
                        <a:buAutoNum type="arabicParenR"/>
                      </a:pPr>
                      <a:r>
                        <a:rPr lang="de-DE" sz="1800" b="1" baseline="0" dirty="0" smtClean="0">
                          <a:solidFill>
                            <a:schemeClr val="tx1"/>
                          </a:solidFill>
                          <a:latin typeface="Arial" panose="020B0604020202020204" pitchFamily="34" charset="0"/>
                          <a:cs typeface="Arial" panose="020B0604020202020204" pitchFamily="34" charset="0"/>
                        </a:rPr>
                        <a:t>Begrüßung der Anwesenden und Grußbotschaften, welche uns gesandt wurden</a:t>
                      </a:r>
                    </a:p>
                    <a:p>
                      <a:pPr marL="342900" indent="-342900">
                        <a:buAutoNum type="arabicParenR"/>
                      </a:pPr>
                      <a:endParaRPr lang="de-DE" sz="1800" b="1" baseline="0" dirty="0" smtClean="0">
                        <a:solidFill>
                          <a:schemeClr val="tx1"/>
                        </a:solidFill>
                        <a:latin typeface="Arial" panose="020B0604020202020204" pitchFamily="34" charset="0"/>
                        <a:cs typeface="Arial" panose="020B0604020202020204" pitchFamily="34" charset="0"/>
                      </a:endParaRPr>
                    </a:p>
                    <a:p>
                      <a:pPr marL="342900" indent="-342900">
                        <a:buAutoNum type="arabicParenR"/>
                      </a:pPr>
                      <a:r>
                        <a:rPr lang="de-DE" sz="1800" b="1" baseline="0" dirty="0" smtClean="0">
                          <a:solidFill>
                            <a:schemeClr val="tx1"/>
                          </a:solidFill>
                          <a:latin typeface="Arial" panose="020B0604020202020204" pitchFamily="34" charset="0"/>
                          <a:cs typeface="Arial" panose="020B0604020202020204" pitchFamily="34" charset="0"/>
                        </a:rPr>
                        <a:t>Gelegenheit der Gäste für ein Grußwort</a:t>
                      </a:r>
                    </a:p>
                    <a:p>
                      <a:pPr marL="342900" indent="-342900">
                        <a:buAutoNum type="arabicParenR"/>
                      </a:pPr>
                      <a:endParaRPr lang="de-DE" sz="1800" b="1" baseline="0" dirty="0" smtClean="0">
                        <a:solidFill>
                          <a:schemeClr val="tx1"/>
                        </a:solidFill>
                        <a:latin typeface="Arial" panose="020B0604020202020204" pitchFamily="34" charset="0"/>
                        <a:cs typeface="Arial" panose="020B0604020202020204" pitchFamily="34" charset="0"/>
                      </a:endParaRPr>
                    </a:p>
                    <a:p>
                      <a:pPr marL="342900" indent="-342900">
                        <a:buAutoNum type="arabicParenR"/>
                      </a:pPr>
                      <a:r>
                        <a:rPr lang="de-DE" sz="1800" b="1" baseline="0" dirty="0" smtClean="0">
                          <a:solidFill>
                            <a:schemeClr val="tx1"/>
                          </a:solidFill>
                          <a:latin typeface="Arial" panose="020B0604020202020204" pitchFamily="34" charset="0"/>
                          <a:cs typeface="Arial" panose="020B0604020202020204" pitchFamily="34" charset="0"/>
                        </a:rPr>
                        <a:t>Anstoßen mit einem Glas Sekt und Freigabe eines kleinen Imbiss</a:t>
                      </a:r>
                    </a:p>
                    <a:p>
                      <a:pPr marL="342900" indent="-342900">
                        <a:buAutoNum type="arabicParenR"/>
                      </a:pPr>
                      <a:endParaRPr lang="de-DE" sz="1800" b="1" baseline="0" dirty="0" smtClean="0">
                        <a:solidFill>
                          <a:schemeClr val="tx1"/>
                        </a:solidFill>
                        <a:latin typeface="Arial" panose="020B0604020202020204" pitchFamily="34" charset="0"/>
                        <a:cs typeface="Arial" panose="020B0604020202020204" pitchFamily="34" charset="0"/>
                      </a:endParaRPr>
                    </a:p>
                    <a:p>
                      <a:pPr marL="342900" indent="-342900">
                        <a:buAutoNum type="arabicParenR"/>
                      </a:pPr>
                      <a:r>
                        <a:rPr lang="de-DE" sz="1800" b="1" baseline="0" dirty="0" smtClean="0">
                          <a:solidFill>
                            <a:schemeClr val="tx1"/>
                          </a:solidFill>
                          <a:latin typeface="Arial" panose="020B0604020202020204" pitchFamily="34" charset="0"/>
                          <a:cs typeface="Arial" panose="020B0604020202020204" pitchFamily="34" charset="0"/>
                        </a:rPr>
                        <a:t>Lieder - vom Erbgerichtschor </a:t>
                      </a:r>
                      <a:r>
                        <a:rPr lang="de-DE" sz="1800" b="1" baseline="0" dirty="0" err="1" smtClean="0">
                          <a:solidFill>
                            <a:schemeClr val="tx1"/>
                          </a:solidFill>
                          <a:latin typeface="Arial" panose="020B0604020202020204" pitchFamily="34" charset="0"/>
                          <a:cs typeface="Arial" panose="020B0604020202020204" pitchFamily="34" charset="0"/>
                        </a:rPr>
                        <a:t>Reinhardtsgrimma</a:t>
                      </a:r>
                      <a:r>
                        <a:rPr lang="de-DE" sz="1800" b="1" baseline="0" dirty="0" smtClean="0">
                          <a:solidFill>
                            <a:schemeClr val="tx1"/>
                          </a:solidFill>
                          <a:latin typeface="Arial" panose="020B0604020202020204" pitchFamily="34" charset="0"/>
                          <a:cs typeface="Arial" panose="020B0604020202020204" pitchFamily="34" charset="0"/>
                        </a:rPr>
                        <a:t> – Leitung Frau Scharm</a:t>
                      </a:r>
                    </a:p>
                    <a:p>
                      <a:pPr marL="342900" indent="-342900">
                        <a:buAutoNum type="arabicParenR"/>
                      </a:pPr>
                      <a:endParaRPr lang="de-DE" sz="1800" b="1" baseline="0" dirty="0" smtClean="0">
                        <a:solidFill>
                          <a:schemeClr val="tx1"/>
                        </a:solidFill>
                        <a:latin typeface="Arial" panose="020B0604020202020204" pitchFamily="34" charset="0"/>
                        <a:cs typeface="Arial" panose="020B0604020202020204" pitchFamily="34" charset="0"/>
                      </a:endParaRPr>
                    </a:p>
                    <a:p>
                      <a:pPr marL="342900" indent="-342900">
                        <a:buAutoNum type="arabicParenR"/>
                      </a:pPr>
                      <a:r>
                        <a:rPr lang="de-DE" sz="1800" b="1" baseline="0" dirty="0" smtClean="0">
                          <a:solidFill>
                            <a:schemeClr val="tx1"/>
                          </a:solidFill>
                          <a:latin typeface="Arial" panose="020B0604020202020204" pitchFamily="34" charset="0"/>
                          <a:cs typeface="Arial" panose="020B0604020202020204" pitchFamily="34" charset="0"/>
                        </a:rPr>
                        <a:t>PowerPoint Präsentation über unsere Selbsthilfegruppe</a:t>
                      </a:r>
                    </a:p>
                    <a:p>
                      <a:pPr marL="342900" indent="-342900">
                        <a:buAutoNum type="arabicParenR"/>
                      </a:pPr>
                      <a:endParaRPr lang="de-DE" sz="1800" b="1" baseline="0" dirty="0" smtClean="0">
                        <a:solidFill>
                          <a:schemeClr val="tx1"/>
                        </a:solidFill>
                        <a:latin typeface="Arial" panose="020B0604020202020204" pitchFamily="34" charset="0"/>
                        <a:cs typeface="Arial" panose="020B0604020202020204" pitchFamily="34" charset="0"/>
                      </a:endParaRPr>
                    </a:p>
                    <a:p>
                      <a:pPr marL="342900" indent="-342900">
                        <a:buAutoNum type="arabicParenR"/>
                      </a:pPr>
                      <a:r>
                        <a:rPr lang="de-DE" sz="1800" b="1" baseline="0" dirty="0" smtClean="0">
                          <a:solidFill>
                            <a:schemeClr val="tx1"/>
                          </a:solidFill>
                          <a:latin typeface="Arial" panose="020B0604020202020204" pitchFamily="34" charset="0"/>
                          <a:cs typeface="Arial" panose="020B0604020202020204" pitchFamily="34" charset="0"/>
                        </a:rPr>
                        <a:t>Lieder - vom Erbgerichtschor </a:t>
                      </a:r>
                      <a:r>
                        <a:rPr lang="de-DE" sz="1800" b="1" baseline="0" dirty="0" err="1" smtClean="0">
                          <a:solidFill>
                            <a:schemeClr val="tx1"/>
                          </a:solidFill>
                          <a:latin typeface="Arial" panose="020B0604020202020204" pitchFamily="34" charset="0"/>
                          <a:cs typeface="Arial" panose="020B0604020202020204" pitchFamily="34" charset="0"/>
                        </a:rPr>
                        <a:t>Reinhardtsgrimma</a:t>
                      </a:r>
                      <a:r>
                        <a:rPr lang="de-DE" sz="1800" b="1" baseline="0" dirty="0" smtClean="0">
                          <a:solidFill>
                            <a:schemeClr val="tx1"/>
                          </a:solidFill>
                          <a:latin typeface="Arial" panose="020B0604020202020204" pitchFamily="34" charset="0"/>
                          <a:cs typeface="Arial" panose="020B0604020202020204" pitchFamily="34" charset="0"/>
                        </a:rPr>
                        <a:t> – Leitung Frau Scharm</a:t>
                      </a:r>
                    </a:p>
                    <a:p>
                      <a:pPr marL="342900" indent="-342900">
                        <a:buAutoNum type="arabicParenR"/>
                      </a:pPr>
                      <a:endParaRPr lang="de-DE" sz="1800" b="1" baseline="0" dirty="0" smtClean="0">
                        <a:solidFill>
                          <a:schemeClr val="tx1"/>
                        </a:solidFill>
                        <a:latin typeface="Arial" panose="020B0604020202020204" pitchFamily="34" charset="0"/>
                        <a:cs typeface="Arial" panose="020B0604020202020204" pitchFamily="34" charset="0"/>
                      </a:endParaRPr>
                    </a:p>
                    <a:p>
                      <a:pPr marL="342900" indent="-342900">
                        <a:buAutoNum type="arabicParenR"/>
                      </a:pPr>
                      <a:r>
                        <a:rPr lang="de-DE" sz="1800" b="1" baseline="0" dirty="0" smtClean="0">
                          <a:solidFill>
                            <a:schemeClr val="tx1"/>
                          </a:solidFill>
                          <a:latin typeface="Arial" panose="020B0604020202020204" pitchFamily="34" charset="0"/>
                          <a:cs typeface="Arial" panose="020B0604020202020204" pitchFamily="34" charset="0"/>
                        </a:rPr>
                        <a:t>Zeit zum Gedankenaustausch bis ca. 11:45 Uhr</a:t>
                      </a:r>
                    </a:p>
                    <a:p>
                      <a:pPr marL="342900" indent="-342900">
                        <a:buAutoNum type="arabicParenR"/>
                      </a:pPr>
                      <a:endParaRPr lang="de-DE" sz="1800" b="1" baseline="0" dirty="0" smtClean="0">
                        <a:solidFill>
                          <a:schemeClr val="tx1"/>
                        </a:solidFill>
                        <a:latin typeface="Arial" panose="020B0604020202020204" pitchFamily="34" charset="0"/>
                        <a:cs typeface="Arial" panose="020B0604020202020204" pitchFamily="34" charset="0"/>
                      </a:endParaRPr>
                    </a:p>
                    <a:p>
                      <a:pPr marL="342900" marR="0" indent="-342900" algn="l" defTabSz="457200" rtl="0" eaLnBrk="1" fontAlgn="auto" latinLnBrk="0" hangingPunct="1">
                        <a:lnSpc>
                          <a:spcPct val="100000"/>
                        </a:lnSpc>
                        <a:spcBef>
                          <a:spcPts val="0"/>
                        </a:spcBef>
                        <a:spcAft>
                          <a:spcPts val="0"/>
                        </a:spcAft>
                        <a:buClrTx/>
                        <a:buSzTx/>
                        <a:buFontTx/>
                        <a:buAutoNum type="arabicParenR"/>
                        <a:tabLst/>
                        <a:defRPr/>
                      </a:pPr>
                      <a:r>
                        <a:rPr lang="de-DE" sz="1800" b="1" baseline="0" dirty="0" smtClean="0">
                          <a:solidFill>
                            <a:schemeClr val="tx1"/>
                          </a:solidFill>
                          <a:latin typeface="Arial" panose="020B0604020202020204" pitchFamily="34" charset="0"/>
                          <a:cs typeface="Arial" panose="020B0604020202020204" pitchFamily="34" charset="0"/>
                        </a:rPr>
                        <a:t>Zum Ausklang Lieder - vom Erbgerichtschor </a:t>
                      </a:r>
                      <a:r>
                        <a:rPr lang="de-DE" sz="1800" b="1" baseline="0" dirty="0" err="1" smtClean="0">
                          <a:solidFill>
                            <a:schemeClr val="tx1"/>
                          </a:solidFill>
                          <a:latin typeface="Arial" panose="020B0604020202020204" pitchFamily="34" charset="0"/>
                          <a:cs typeface="Arial" panose="020B0604020202020204" pitchFamily="34" charset="0"/>
                        </a:rPr>
                        <a:t>Reinhardtsgrimma</a:t>
                      </a:r>
                      <a:r>
                        <a:rPr lang="de-DE" sz="1800" b="1" baseline="0" dirty="0" smtClean="0">
                          <a:solidFill>
                            <a:schemeClr val="tx1"/>
                          </a:solidFill>
                          <a:latin typeface="Arial" panose="020B0604020202020204" pitchFamily="34" charset="0"/>
                          <a:cs typeface="Arial" panose="020B0604020202020204" pitchFamily="34" charset="0"/>
                        </a:rPr>
                        <a:t> – Leitung Frau Scharm</a:t>
                      </a:r>
                    </a:p>
                    <a:p>
                      <a:pPr marL="342900" indent="-342900">
                        <a:buAutoNum type="arabicParenR"/>
                      </a:pPr>
                      <a:endParaRPr lang="de-DE" sz="800" b="1" baseline="0" dirty="0" smtClean="0">
                        <a:solidFill>
                          <a:schemeClr val="tx1"/>
                        </a:solidFill>
                        <a:latin typeface="Arial" panose="020B0604020202020204" pitchFamily="34" charset="0"/>
                        <a:cs typeface="Arial" panose="020B0604020202020204" pitchFamily="34" charset="0"/>
                      </a:endParaRPr>
                    </a:p>
                  </a:txBody>
                  <a:tcPr/>
                </a:tc>
              </a:tr>
            </a:tbl>
          </a:graphicData>
        </a:graphic>
      </p:graphicFrame>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120" y="121126"/>
            <a:ext cx="855460" cy="1575593"/>
          </a:xfrm>
          <a:prstGeom prst="rect">
            <a:avLst/>
          </a:prstGeom>
          <a:ln w="38100">
            <a:solidFill>
              <a:srgbClr val="0070C0"/>
            </a:solidFill>
          </a:ln>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3280" y="106967"/>
            <a:ext cx="863148" cy="1589753"/>
          </a:xfrm>
          <a:prstGeom prst="rect">
            <a:avLst/>
          </a:prstGeom>
          <a:ln w="38100">
            <a:solidFill>
              <a:srgbClr val="0070C0"/>
            </a:solidFill>
          </a:ln>
        </p:spPr>
      </p:pic>
    </p:spTree>
    <p:extLst>
      <p:ext uri="{BB962C8B-B14F-4D97-AF65-F5344CB8AC3E}">
        <p14:creationId xmlns:p14="http://schemas.microsoft.com/office/powerpoint/2010/main" val="3250258702"/>
      </p:ext>
    </p:extLst>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250"/>
                            </p:stCondLst>
                            <p:childTnLst>
                              <p:par>
                                <p:cTn id="9" presetID="6" presetClass="entr" presetSubtype="16" fill="hold"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par>
                          <p:cTn id="12" fill="hold">
                            <p:stCondLst>
                              <p:cond delay="2500"/>
                            </p:stCondLst>
                            <p:childTnLst>
                              <p:par>
                                <p:cTn id="13" presetID="6" presetClass="entr" presetSubtype="16" fill="hold" nodeType="after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000"/>
                                        <p:tgtEl>
                                          <p:spTgt spid="5"/>
                                        </p:tgtEl>
                                      </p:cBhvr>
                                    </p:animEffect>
                                  </p:childTnLst>
                                </p:cTn>
                              </p:par>
                            </p:childTnLst>
                          </p:cTn>
                        </p:par>
                        <p:par>
                          <p:cTn id="16" fill="hold">
                            <p:stCondLst>
                              <p:cond delay="3750"/>
                            </p:stCondLst>
                            <p:childTnLst>
                              <p:par>
                                <p:cTn id="17" presetID="42" presetClass="entr" presetSubtype="0" fill="hold" nodeType="afterEffect">
                                  <p:stCondLst>
                                    <p:cond delay="2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3949" y="82379"/>
            <a:ext cx="11237168" cy="2298871"/>
          </a:xfrm>
          <a:solidFill>
            <a:schemeClr val="accent3">
              <a:lumMod val="20000"/>
              <a:lumOff val="80000"/>
            </a:schemeClr>
          </a:solidFill>
          <a:ln w="38100">
            <a:solidFill>
              <a:schemeClr val="accent5"/>
            </a:solidFill>
          </a:ln>
        </p:spPr>
        <p:txBody>
          <a:bodyPr>
            <a:noAutofit/>
          </a:bodyPr>
          <a:lstStyle/>
          <a:p>
            <a:pPr algn="ctr"/>
            <a:r>
              <a:rPr lang="de-DE" sz="2800" b="1" dirty="0">
                <a:solidFill>
                  <a:srgbClr val="0070C0"/>
                </a:solidFill>
                <a:latin typeface="Arial" panose="020B0604020202020204" pitchFamily="34" charset="0"/>
                <a:cs typeface="Arial" panose="020B0604020202020204" pitchFamily="34" charset="0"/>
              </a:rPr>
              <a:t>Ein weiteres Dankeschön, wollen wir auch allen heutigen Gästen für ihr Kommen sagen. Ein Großteil von Ihnen unterstützt uns sehr in unserer Arbeit und ohne ihre Hilfe, wäre vieles nicht möglich und machbar. </a:t>
            </a:r>
            <a:r>
              <a:rPr lang="de-DE" sz="2800" b="1" dirty="0" smtClean="0">
                <a:solidFill>
                  <a:srgbClr val="0070C0"/>
                </a:solidFill>
                <a:latin typeface="Arial" panose="020B0604020202020204" pitchFamily="34" charset="0"/>
                <a:cs typeface="Arial" panose="020B0604020202020204" pitchFamily="34" charset="0"/>
              </a:rPr>
              <a:t/>
            </a:r>
            <a:br>
              <a:rPr lang="de-DE" sz="2800" b="1" dirty="0" smtClean="0">
                <a:solidFill>
                  <a:srgbClr val="0070C0"/>
                </a:solidFill>
                <a:latin typeface="Arial" panose="020B0604020202020204" pitchFamily="34" charset="0"/>
                <a:cs typeface="Arial" panose="020B0604020202020204" pitchFamily="34" charset="0"/>
              </a:rPr>
            </a:br>
            <a:r>
              <a:rPr lang="de-DE" sz="2800" b="1" dirty="0" smtClean="0">
                <a:solidFill>
                  <a:srgbClr val="0070C0"/>
                </a:solidFill>
                <a:latin typeface="Arial" panose="020B0604020202020204" pitchFamily="34" charset="0"/>
                <a:cs typeface="Arial" panose="020B0604020202020204" pitchFamily="34" charset="0"/>
              </a:rPr>
              <a:t>Vielen </a:t>
            </a:r>
            <a:r>
              <a:rPr lang="de-DE" sz="2800" b="1" dirty="0">
                <a:solidFill>
                  <a:srgbClr val="0070C0"/>
                </a:solidFill>
                <a:latin typeface="Arial" panose="020B0604020202020204" pitchFamily="34" charset="0"/>
                <a:cs typeface="Arial" panose="020B0604020202020204" pitchFamily="34" charset="0"/>
              </a:rPr>
              <a:t>herzlichen Dank dafür.</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941" y="2627122"/>
            <a:ext cx="3995807" cy="4061306"/>
          </a:xfrm>
          <a:ln w="38100">
            <a:solidFill>
              <a:schemeClr val="accent5"/>
            </a:solidFill>
          </a:ln>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418" y="4710892"/>
            <a:ext cx="3396699" cy="1977536"/>
          </a:xfrm>
          <a:prstGeom prst="rect">
            <a:avLst/>
          </a:prstGeom>
          <a:ln w="38100">
            <a:solidFill>
              <a:schemeClr val="accent5"/>
            </a:solidFill>
          </a:ln>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418" y="2627122"/>
            <a:ext cx="3396699" cy="1944129"/>
          </a:xfrm>
          <a:prstGeom prst="rect">
            <a:avLst/>
          </a:prstGeom>
          <a:ln w="38100">
            <a:solidFill>
              <a:schemeClr val="accent5"/>
            </a:solidFill>
          </a:ln>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613" y="2627122"/>
            <a:ext cx="3061981" cy="4061307"/>
          </a:xfrm>
          <a:prstGeom prst="rect">
            <a:avLst/>
          </a:prstGeom>
          <a:ln w="38100">
            <a:solidFill>
              <a:schemeClr val="accent5"/>
            </a:solidFill>
          </a:ln>
        </p:spPr>
      </p:pic>
    </p:spTree>
    <p:extLst>
      <p:ext uri="{BB962C8B-B14F-4D97-AF65-F5344CB8AC3E}">
        <p14:creationId xmlns:p14="http://schemas.microsoft.com/office/powerpoint/2010/main" val="1532988518"/>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250"/>
                            </p:stCondLst>
                            <p:childTnLst>
                              <p:par>
                                <p:cTn id="11" presetID="53" presetClass="entr" presetSubtype="16" fill="hold" nodeType="after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500"/>
                            </p:stCondLst>
                            <p:childTnLst>
                              <p:par>
                                <p:cTn id="17" presetID="53" presetClass="entr" presetSubtype="16" fill="hold" nodeType="after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3750"/>
                            </p:stCondLst>
                            <p:childTnLst>
                              <p:par>
                                <p:cTn id="23" presetID="53" presetClass="entr" presetSubtype="16" fill="hold" nodeType="afterEffect">
                                  <p:stCondLst>
                                    <p:cond delay="25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par>
                          <p:cTn id="28" fill="hold">
                            <p:stCondLst>
                              <p:cond delay="5000"/>
                            </p:stCondLst>
                            <p:childTnLst>
                              <p:par>
                                <p:cTn id="29" presetID="53" presetClass="entr" presetSubtype="16" fill="hold" nodeType="afterEffect">
                                  <p:stCondLst>
                                    <p:cond delay="25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2987" y="59253"/>
            <a:ext cx="6448424" cy="494270"/>
          </a:xfrm>
          <a:solidFill>
            <a:schemeClr val="accent3">
              <a:lumMod val="20000"/>
              <a:lumOff val="80000"/>
            </a:schemeClr>
          </a:solidFill>
          <a:ln w="25400">
            <a:solidFill>
              <a:srgbClr val="0070C0"/>
            </a:solidFill>
          </a:ln>
        </p:spPr>
        <p:txBody>
          <a:bodyPr>
            <a:noAutofit/>
          </a:bodyPr>
          <a:lstStyle/>
          <a:p>
            <a:pPr algn="ctr"/>
            <a:r>
              <a:rPr lang="de-DE" sz="3200" b="1" dirty="0">
                <a:solidFill>
                  <a:srgbClr val="0070C0"/>
                </a:solidFill>
                <a:latin typeface="Arial" panose="020B0604020202020204" pitchFamily="34" charset="0"/>
                <a:cs typeface="Arial" panose="020B0604020202020204" pitchFamily="34" charset="0"/>
              </a:rPr>
              <a:t>Unser aktueller Flyer.</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990" y="652056"/>
            <a:ext cx="7722070" cy="3014106"/>
          </a:xfrm>
          <a:prstGeom prst="rect">
            <a:avLst/>
          </a:prstGeom>
          <a:solidFill>
            <a:schemeClr val="bg2"/>
          </a:solidFill>
          <a:ln w="38100" cap="sq">
            <a:solidFill>
              <a:srgbClr val="0070C0"/>
            </a:solidFill>
            <a:miter lim="800000"/>
          </a:ln>
          <a:effectLst/>
          <a:scene3d>
            <a:camera prst="orthographicFront"/>
            <a:lightRig rig="twoPt" dir="t">
              <a:rot lat="0" lon="0" rev="7200000"/>
            </a:lightRig>
          </a:scene3d>
          <a:sp3d>
            <a:bevelT w="25400" h="19050"/>
            <a:contourClr>
              <a:srgbClr val="FFFFFF"/>
            </a:contourClr>
          </a:sp3d>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88" y="3764695"/>
            <a:ext cx="7722071" cy="3048587"/>
          </a:xfrm>
          <a:prstGeom prst="rect">
            <a:avLst/>
          </a:prstGeom>
          <a:solidFill>
            <a:schemeClr val="bg2"/>
          </a:solidFill>
          <a:ln w="38100">
            <a:solidFill>
              <a:srgbClr val="0070C0"/>
            </a:solidFill>
          </a:ln>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0789" y="652056"/>
            <a:ext cx="3641125" cy="61612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0780613"/>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250"/>
                            </p:stCondLst>
                            <p:childTnLst>
                              <p:par>
                                <p:cTn id="9" presetID="21" presetClass="entr" presetSubtype="1"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000"/>
                                        <p:tgtEl>
                                          <p:spTgt spid="4"/>
                                        </p:tgtEl>
                                      </p:cBhvr>
                                    </p:animEffect>
                                  </p:childTnLst>
                                </p:cTn>
                              </p:par>
                            </p:childTnLst>
                          </p:cTn>
                        </p:par>
                        <p:par>
                          <p:cTn id="12" fill="hold">
                            <p:stCondLst>
                              <p:cond delay="2750"/>
                            </p:stCondLst>
                            <p:childTnLst>
                              <p:par>
                                <p:cTn id="13" presetID="21" presetClass="entr" presetSubtype="1"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par>
                          <p:cTn id="16" fill="hold">
                            <p:stCondLst>
                              <p:cond delay="4250"/>
                            </p:stCondLst>
                            <p:childTnLst>
                              <p:par>
                                <p:cTn id="17" presetID="21"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9316" y="140043"/>
            <a:ext cx="9363075" cy="1284330"/>
          </a:xfrm>
          <a:solidFill>
            <a:schemeClr val="accent3">
              <a:lumMod val="20000"/>
              <a:lumOff val="80000"/>
            </a:schemeClr>
          </a:solidFill>
          <a:ln w="38100">
            <a:solidFill>
              <a:srgbClr val="0070C0"/>
            </a:solidFill>
          </a:ln>
        </p:spPr>
        <p:txBody>
          <a:bodyPr>
            <a:noAutofit/>
          </a:bodyPr>
          <a:lstStyle/>
          <a:p>
            <a:pPr algn="ctr"/>
            <a:r>
              <a:rPr lang="de-DE" sz="4000" b="1" dirty="0" smtClean="0">
                <a:solidFill>
                  <a:srgbClr val="0070C0"/>
                </a:solidFill>
                <a:latin typeface="Arial" panose="020B0604020202020204" pitchFamily="34" charset="0"/>
                <a:cs typeface="Arial" panose="020B0604020202020204" pitchFamily="34" charset="0"/>
              </a:rPr>
              <a:t>Unsere Internetseite unter,</a:t>
            </a:r>
            <a:br>
              <a:rPr lang="de-DE" sz="4000" b="1" dirty="0" smtClean="0">
                <a:solidFill>
                  <a:srgbClr val="0070C0"/>
                </a:solidFill>
                <a:latin typeface="Arial" panose="020B0604020202020204" pitchFamily="34" charset="0"/>
                <a:cs typeface="Arial" panose="020B0604020202020204" pitchFamily="34" charset="0"/>
              </a:rPr>
            </a:br>
            <a:r>
              <a:rPr lang="de-DE" sz="4000" b="1" dirty="0" smtClean="0">
                <a:solidFill>
                  <a:srgbClr val="00B050"/>
                </a:solidFill>
                <a:latin typeface="Arial" panose="020B0604020202020204" pitchFamily="34" charset="0"/>
                <a:cs typeface="Arial" panose="020B0604020202020204" pitchFamily="34" charset="0"/>
              </a:rPr>
              <a:t>www.shglebensbaum.de</a:t>
            </a:r>
            <a:endParaRPr lang="de-DE" sz="4000" b="1" dirty="0">
              <a:solidFill>
                <a:srgbClr val="00B050"/>
              </a:solidFill>
              <a:latin typeface="Arial" panose="020B0604020202020204" pitchFamily="34" charset="0"/>
              <a:cs typeface="Arial" panose="020B0604020202020204" pitchFamily="34" charset="0"/>
            </a:endParaRP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1" y="1600200"/>
            <a:ext cx="11440296" cy="5153025"/>
          </a:xfrm>
          <a:ln w="38100">
            <a:solidFill>
              <a:srgbClr val="0070C0"/>
            </a:solidFill>
          </a:ln>
        </p:spPr>
      </p:pic>
    </p:spTree>
    <p:extLst>
      <p:ext uri="{BB962C8B-B14F-4D97-AF65-F5344CB8AC3E}">
        <p14:creationId xmlns:p14="http://schemas.microsoft.com/office/powerpoint/2010/main" val="419641450"/>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250"/>
                            </p:stCondLst>
                            <p:childTnLst>
                              <p:par>
                                <p:cTn id="9" presetID="16" presetClass="entr" presetSubtype="21" fill="hold"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24161" y="74143"/>
            <a:ext cx="6543675" cy="644094"/>
          </a:xfrm>
          <a:solidFill>
            <a:schemeClr val="accent3">
              <a:lumMod val="20000"/>
              <a:lumOff val="80000"/>
            </a:schemeClr>
          </a:solidFill>
          <a:ln w="25400">
            <a:solidFill>
              <a:srgbClr val="0070C0"/>
            </a:solidFill>
          </a:ln>
        </p:spPr>
        <p:txBody>
          <a:bodyPr>
            <a:noAutofit/>
          </a:bodyPr>
          <a:lstStyle/>
          <a:p>
            <a:pPr algn="ctr"/>
            <a:r>
              <a:rPr lang="de-DE" sz="4000" b="1" dirty="0">
                <a:solidFill>
                  <a:srgbClr val="0070C0"/>
                </a:solidFill>
              </a:rPr>
              <a:t>Unser Leitsatz ist:</a:t>
            </a:r>
          </a:p>
        </p:txBody>
      </p:sp>
      <p:sp>
        <p:nvSpPr>
          <p:cNvPr id="3" name="Inhaltsplatzhalter 2"/>
          <p:cNvSpPr>
            <a:spLocks noGrp="1"/>
          </p:cNvSpPr>
          <p:nvPr>
            <p:ph idx="1"/>
          </p:nvPr>
        </p:nvSpPr>
        <p:spPr>
          <a:xfrm>
            <a:off x="354227" y="947353"/>
            <a:ext cx="11434119" cy="3491297"/>
          </a:xfrm>
          <a:solidFill>
            <a:schemeClr val="accent3">
              <a:lumMod val="20000"/>
              <a:lumOff val="80000"/>
            </a:schemeClr>
          </a:solidFill>
          <a:ln w="25400">
            <a:solidFill>
              <a:srgbClr val="0070C0"/>
            </a:solidFill>
          </a:ln>
        </p:spPr>
        <p:txBody>
          <a:bodyPr>
            <a:normAutofit fontScale="92500" lnSpcReduction="20000"/>
          </a:bodyPr>
          <a:lstStyle/>
          <a:p>
            <a:r>
              <a:rPr lang="de-DE" sz="6000" dirty="0">
                <a:latin typeface="Brush Script MT" panose="03060802040406070304" pitchFamily="66" charset="0"/>
              </a:rPr>
              <a:t>   </a:t>
            </a:r>
            <a:r>
              <a:rPr lang="de-DE" sz="6500" b="1" dirty="0">
                <a:solidFill>
                  <a:srgbClr val="00B050"/>
                </a:solidFill>
                <a:latin typeface="Brush Script MT" panose="03060802040406070304" pitchFamily="66" charset="0"/>
              </a:rPr>
              <a:t>Vergangenheit ist Geschichte,</a:t>
            </a:r>
          </a:p>
          <a:p>
            <a:r>
              <a:rPr lang="de-DE" sz="6500" b="1" dirty="0">
                <a:solidFill>
                  <a:srgbClr val="00B050"/>
                </a:solidFill>
                <a:latin typeface="Brush Script MT" panose="03060802040406070304" pitchFamily="66" charset="0"/>
              </a:rPr>
              <a:t>   Zukunft ist Geheimnis,</a:t>
            </a:r>
          </a:p>
          <a:p>
            <a:r>
              <a:rPr lang="de-DE" sz="6500" b="1" dirty="0">
                <a:solidFill>
                  <a:srgbClr val="00B050"/>
                </a:solidFill>
                <a:latin typeface="Brush Script MT" panose="03060802040406070304" pitchFamily="66" charset="0"/>
              </a:rPr>
              <a:t>   Aber jeder Augenblick</a:t>
            </a:r>
          </a:p>
          <a:p>
            <a:r>
              <a:rPr lang="de-DE" sz="6500" b="1" dirty="0">
                <a:solidFill>
                  <a:srgbClr val="00B050"/>
                </a:solidFill>
                <a:latin typeface="Brush Script MT" panose="03060802040406070304" pitchFamily="66" charset="0"/>
              </a:rPr>
              <a:t>   Ist ein Geschenk.</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226" y="4584095"/>
            <a:ext cx="3572559" cy="2205681"/>
          </a:xfrm>
          <a:prstGeom prst="rect">
            <a:avLst/>
          </a:prstGeom>
          <a:ln w="25400">
            <a:solidFill>
              <a:srgbClr val="0070C0"/>
            </a:solidFill>
          </a:ln>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2508" y="4584098"/>
            <a:ext cx="3665838" cy="2205681"/>
          </a:xfrm>
          <a:prstGeom prst="rect">
            <a:avLst/>
          </a:prstGeom>
          <a:ln w="25400">
            <a:solidFill>
              <a:srgbClr val="0070C0"/>
            </a:solidFill>
          </a:ln>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6872" y="4584094"/>
            <a:ext cx="3635550" cy="2205681"/>
          </a:xfrm>
          <a:prstGeom prst="rect">
            <a:avLst/>
          </a:prstGeom>
          <a:ln w="25400">
            <a:solidFill>
              <a:srgbClr val="0070C0"/>
            </a:solidFill>
          </a:ln>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5511" y="1092801"/>
            <a:ext cx="1805164" cy="32003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58351318"/>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250"/>
                            </p:stCondLst>
                            <p:childTnLst>
                              <p:par>
                                <p:cTn id="9" presetID="22" presetClass="entr" presetSubtype="4" fill="hold" grpId="0" nodeType="afterEffect">
                                  <p:stCondLst>
                                    <p:cond delay="25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1000"/>
                                        <p:tgtEl>
                                          <p:spTgt spid="3">
                                            <p:bg/>
                                          </p:spTgt>
                                        </p:tgtEl>
                                      </p:cBhvr>
                                    </p:animEffect>
                                  </p:childTnLst>
                                </p:cTn>
                              </p:par>
                            </p:childTnLst>
                          </p:cTn>
                        </p:par>
                        <p:par>
                          <p:cTn id="12" fill="hold">
                            <p:stCondLst>
                              <p:cond delay="2500"/>
                            </p:stCondLst>
                            <p:childTnLst>
                              <p:par>
                                <p:cTn id="13" presetID="22" presetClass="entr" presetSubtype="4" fill="hold" grpId="0" nodeType="after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1000"/>
                                        <p:tgtEl>
                                          <p:spTgt spid="3">
                                            <p:txEl>
                                              <p:pRg st="0" end="0"/>
                                            </p:txEl>
                                          </p:spTgt>
                                        </p:tgtEl>
                                      </p:cBhvr>
                                    </p:animEffect>
                                  </p:childTnLst>
                                </p:cTn>
                              </p:par>
                            </p:childTnLst>
                          </p:cTn>
                        </p:par>
                        <p:par>
                          <p:cTn id="16" fill="hold">
                            <p:stCondLst>
                              <p:cond delay="3750"/>
                            </p:stCondLst>
                            <p:childTnLst>
                              <p:par>
                                <p:cTn id="17" presetID="22" presetClass="entr" presetSubtype="4" fill="hold" grpId="0" nodeType="afterEffect">
                                  <p:stCondLst>
                                    <p:cond delay="25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00"/>
                                        <p:tgtEl>
                                          <p:spTgt spid="3">
                                            <p:txEl>
                                              <p:pRg st="1" end="1"/>
                                            </p:txEl>
                                          </p:spTgt>
                                        </p:tgtEl>
                                      </p:cBhvr>
                                    </p:animEffect>
                                  </p:childTnLst>
                                </p:cTn>
                              </p:par>
                            </p:childTnLst>
                          </p:cTn>
                        </p:par>
                        <p:par>
                          <p:cTn id="20" fill="hold">
                            <p:stCondLst>
                              <p:cond delay="5000"/>
                            </p:stCondLst>
                            <p:childTnLst>
                              <p:par>
                                <p:cTn id="21" presetID="22" presetClass="entr" presetSubtype="4" fill="hold" grpId="0" nodeType="afterEffect">
                                  <p:stCondLst>
                                    <p:cond delay="25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1000"/>
                                        <p:tgtEl>
                                          <p:spTgt spid="3">
                                            <p:txEl>
                                              <p:pRg st="2" end="2"/>
                                            </p:txEl>
                                          </p:spTgt>
                                        </p:tgtEl>
                                      </p:cBhvr>
                                    </p:animEffect>
                                  </p:childTnLst>
                                </p:cTn>
                              </p:par>
                            </p:childTnLst>
                          </p:cTn>
                        </p:par>
                        <p:par>
                          <p:cTn id="24" fill="hold">
                            <p:stCondLst>
                              <p:cond delay="6250"/>
                            </p:stCondLst>
                            <p:childTnLst>
                              <p:par>
                                <p:cTn id="25" presetID="22" presetClass="entr" presetSubtype="4" fill="hold" grpId="0" nodeType="afterEffect">
                                  <p:stCondLst>
                                    <p:cond delay="25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1000"/>
                                        <p:tgtEl>
                                          <p:spTgt spid="3">
                                            <p:txEl>
                                              <p:pRg st="3" end="3"/>
                                            </p:txEl>
                                          </p:spTgt>
                                        </p:tgtEl>
                                      </p:cBhvr>
                                    </p:animEffect>
                                  </p:childTnLst>
                                </p:cTn>
                              </p:par>
                            </p:childTnLst>
                          </p:cTn>
                        </p:par>
                        <p:par>
                          <p:cTn id="28" fill="hold">
                            <p:stCondLst>
                              <p:cond delay="7500"/>
                            </p:stCondLst>
                            <p:childTnLst>
                              <p:par>
                                <p:cTn id="29" presetID="6" presetClass="entr" presetSubtype="16" fill="hold" nodeType="afterEffect">
                                  <p:stCondLst>
                                    <p:cond delay="50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1000"/>
                                        <p:tgtEl>
                                          <p:spTgt spid="4"/>
                                        </p:tgtEl>
                                      </p:cBhvr>
                                    </p:animEffect>
                                  </p:childTnLst>
                                </p:cTn>
                              </p:par>
                            </p:childTnLst>
                          </p:cTn>
                        </p:par>
                        <p:par>
                          <p:cTn id="32" fill="hold">
                            <p:stCondLst>
                              <p:cond delay="9000"/>
                            </p:stCondLst>
                            <p:childTnLst>
                              <p:par>
                                <p:cTn id="33" presetID="6" presetClass="entr" presetSubtype="16" fill="hold" nodeType="afterEffect">
                                  <p:stCondLst>
                                    <p:cond delay="50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1000"/>
                                        <p:tgtEl>
                                          <p:spTgt spid="6"/>
                                        </p:tgtEl>
                                      </p:cBhvr>
                                    </p:animEffect>
                                  </p:childTnLst>
                                </p:cTn>
                              </p:par>
                            </p:childTnLst>
                          </p:cTn>
                        </p:par>
                        <p:par>
                          <p:cTn id="36" fill="hold">
                            <p:stCondLst>
                              <p:cond delay="10500"/>
                            </p:stCondLst>
                            <p:childTnLst>
                              <p:par>
                                <p:cTn id="37" presetID="6" presetClass="entr" presetSubtype="16" fill="hold" nodeType="afterEffect">
                                  <p:stCondLst>
                                    <p:cond delay="50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1000"/>
                                        <p:tgtEl>
                                          <p:spTgt spid="5"/>
                                        </p:tgtEl>
                                      </p:cBhvr>
                                    </p:animEffect>
                                  </p:childTnLst>
                                </p:cTn>
                              </p:par>
                            </p:childTnLst>
                          </p:cTn>
                        </p:par>
                        <p:par>
                          <p:cTn id="40" fill="hold">
                            <p:stCondLst>
                              <p:cond delay="12000"/>
                            </p:stCondLst>
                            <p:childTnLst>
                              <p:par>
                                <p:cTn id="41" presetID="53" presetClass="entr" presetSubtype="16" fill="hold" nodeType="afterEffect">
                                  <p:stCondLst>
                                    <p:cond delay="25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Effect transition="in" filter="fade">
                                      <p:cBhvr>
                                        <p:cTn id="4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5557" y="135336"/>
            <a:ext cx="8180886" cy="583239"/>
          </a:xfrm>
          <a:solidFill>
            <a:schemeClr val="accent3">
              <a:lumMod val="20000"/>
              <a:lumOff val="80000"/>
            </a:schemeClr>
          </a:solidFill>
          <a:ln w="25400">
            <a:solidFill>
              <a:srgbClr val="0070C0"/>
            </a:solidFill>
          </a:ln>
        </p:spPr>
        <p:txBody>
          <a:bodyPr>
            <a:noAutofit/>
          </a:bodyPr>
          <a:lstStyle/>
          <a:p>
            <a:pPr algn="ctr"/>
            <a:r>
              <a:rPr lang="de-DE" b="1" dirty="0" smtClean="0">
                <a:solidFill>
                  <a:srgbClr val="0070C0"/>
                </a:solidFill>
                <a:latin typeface="Arial" panose="020B0604020202020204" pitchFamily="34" charset="0"/>
                <a:cs typeface="Arial" panose="020B0604020202020204" pitchFamily="34" charset="0"/>
              </a:rPr>
              <a:t>Aus unserem Gruppenleben.</a:t>
            </a:r>
            <a:endParaRPr lang="de-DE" b="1" dirty="0">
              <a:solidFill>
                <a:srgbClr val="0070C0"/>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57" y="815546"/>
            <a:ext cx="11975851" cy="59543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5573645"/>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nodeType="after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12991" y="205946"/>
            <a:ext cx="6366017" cy="724930"/>
          </a:xfrm>
          <a:solidFill>
            <a:schemeClr val="accent3">
              <a:lumMod val="20000"/>
              <a:lumOff val="80000"/>
            </a:schemeClr>
          </a:solidFill>
          <a:ln w="38100">
            <a:solidFill>
              <a:srgbClr val="0070C0"/>
            </a:solidFill>
          </a:ln>
        </p:spPr>
        <p:txBody>
          <a:bodyPr>
            <a:normAutofit/>
          </a:bodyPr>
          <a:lstStyle/>
          <a:p>
            <a:pPr algn="ctr"/>
            <a:r>
              <a:rPr lang="de-DE" sz="4000" b="1" dirty="0" smtClean="0">
                <a:solidFill>
                  <a:srgbClr val="0070C0"/>
                </a:solidFill>
                <a:latin typeface="Arial Black" panose="020B0A04020102020204" pitchFamily="34" charset="0"/>
              </a:rPr>
              <a:t>Sportliche Aktivitäten</a:t>
            </a:r>
            <a:endParaRPr lang="de-DE" sz="4000" b="1" dirty="0">
              <a:solidFill>
                <a:srgbClr val="0070C0"/>
              </a:solidFill>
              <a:latin typeface="Arial Black" panose="020B0A04020102020204" pitchFamily="34"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1" y="2110740"/>
            <a:ext cx="5801360" cy="4351020"/>
          </a:xfrm>
          <a:prstGeom prst="rect">
            <a:avLst/>
          </a:prstGeom>
          <a:ln>
            <a:noFill/>
          </a:ln>
          <a:effectLst>
            <a:outerShdw blurRad="190500" algn="tl" rotWithShape="0">
              <a:srgbClr val="000000">
                <a:alpha val="70000"/>
              </a:srgbClr>
            </a:outerShdw>
          </a:effectLst>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120" y="2110740"/>
            <a:ext cx="5801359" cy="4351020"/>
          </a:xfrm>
          <a:prstGeom prst="rect">
            <a:avLst/>
          </a:prstGeom>
          <a:ln>
            <a:noFill/>
          </a:ln>
          <a:effectLst>
            <a:outerShdw blurRad="190500" algn="tl" rotWithShape="0">
              <a:srgbClr val="000000">
                <a:alpha val="70000"/>
              </a:srgbClr>
            </a:outerShdw>
          </a:effectLst>
        </p:spPr>
      </p:pic>
      <p:sp>
        <p:nvSpPr>
          <p:cNvPr id="5" name="Textfeld 4"/>
          <p:cNvSpPr txBox="1"/>
          <p:nvPr/>
        </p:nvSpPr>
        <p:spPr>
          <a:xfrm>
            <a:off x="2179320" y="1158240"/>
            <a:ext cx="7833360" cy="523220"/>
          </a:xfrm>
          <a:prstGeom prst="rect">
            <a:avLst/>
          </a:prstGeom>
          <a:solidFill>
            <a:schemeClr val="accent3">
              <a:lumMod val="20000"/>
              <a:lumOff val="80000"/>
            </a:schemeClr>
          </a:solidFill>
          <a:ln w="38100">
            <a:solidFill>
              <a:srgbClr val="0070C0"/>
            </a:solidFill>
          </a:ln>
        </p:spPr>
        <p:txBody>
          <a:bodyPr wrap="square" rtlCol="0">
            <a:spAutoFit/>
          </a:bodyPr>
          <a:lstStyle/>
          <a:p>
            <a:r>
              <a:rPr lang="de-DE" sz="2800" dirty="0" smtClean="0">
                <a:solidFill>
                  <a:srgbClr val="0070C0"/>
                </a:solidFill>
                <a:latin typeface="Arial Black" panose="020B0A04020102020204" pitchFamily="34" charset="0"/>
              </a:rPr>
              <a:t>Übungen beim Sport nach Schlaganfall</a:t>
            </a:r>
            <a:endParaRPr lang="de-DE" sz="2800"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3552230464"/>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45" presetClass="entr" presetSubtype="0" fill="hold" grpId="0" nodeType="after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ppt_w</p:attrName>
                                        </p:attrNameLst>
                                      </p:cBhvr>
                                      <p:tavLst>
                                        <p:tav tm="0" fmla="#ppt_w*sin(2.5*pi*$)">
                                          <p:val>
                                            <p:fltVal val="0"/>
                                          </p:val>
                                        </p:tav>
                                        <p:tav tm="100000">
                                          <p:val>
                                            <p:fltVal val="1"/>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2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ppt_w</p:attrName>
                                        </p:attrNameLst>
                                      </p:cBhvr>
                                      <p:tavLst>
                                        <p:tav tm="0" fmla="#ppt_w*sin(2.5*pi*$)">
                                          <p:val>
                                            <p:fltVal val="0"/>
                                          </p:val>
                                        </p:tav>
                                        <p:tav tm="100000">
                                          <p:val>
                                            <p:fltVal val="1"/>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childTnLst>
                                </p:cTn>
                              </p:par>
                            </p:childTnLst>
                          </p:cTn>
                        </p:par>
                        <p:par>
                          <p:cTn id="22" fill="hold">
                            <p:stCondLst>
                              <p:cond delay="3750"/>
                            </p:stCondLst>
                            <p:childTnLst>
                              <p:par>
                                <p:cTn id="23" presetID="45"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ppt_w</p:attrName>
                                        </p:attrNameLst>
                                      </p:cBhvr>
                                      <p:tavLst>
                                        <p:tav tm="0" fmla="#ppt_w*sin(2.5*pi*$)">
                                          <p:val>
                                            <p:fltVal val="0"/>
                                          </p:val>
                                        </p:tav>
                                        <p:tav tm="100000">
                                          <p:val>
                                            <p:fltVal val="1"/>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4640" y="162560"/>
            <a:ext cx="4470400" cy="670560"/>
          </a:xfrm>
          <a:solidFill>
            <a:schemeClr val="accent3">
              <a:lumMod val="20000"/>
              <a:lumOff val="80000"/>
            </a:schemeClr>
          </a:solidFill>
          <a:ln w="38100">
            <a:solidFill>
              <a:srgbClr val="0070C0"/>
            </a:solidFill>
          </a:ln>
        </p:spPr>
        <p:txBody>
          <a:bodyPr/>
          <a:lstStyle/>
          <a:p>
            <a:pPr algn="ctr"/>
            <a:r>
              <a:rPr lang="de-DE" dirty="0" smtClean="0">
                <a:solidFill>
                  <a:srgbClr val="0070C0"/>
                </a:solidFill>
                <a:latin typeface="Arial Black" panose="020B0A04020102020204" pitchFamily="34" charset="0"/>
              </a:rPr>
              <a:t>Schöne Ausflüge</a:t>
            </a:r>
            <a:endParaRPr lang="de-DE" dirty="0">
              <a:solidFill>
                <a:srgbClr val="0070C0"/>
              </a:solidFill>
              <a:latin typeface="Arial Black" panose="020B0A04020102020204"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025" y="1019809"/>
            <a:ext cx="3654209" cy="2689859"/>
          </a:xfrm>
          <a:prstGeom prst="rect">
            <a:avLst/>
          </a:prstGeom>
          <a:ln>
            <a:noFill/>
          </a:ln>
          <a:effectLst>
            <a:outerShdw blurRad="190500" algn="tl" rotWithShape="0">
              <a:srgbClr val="000000">
                <a:alpha val="70000"/>
              </a:srgbClr>
            </a:outerShdw>
          </a:effectLst>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2372" y="1019809"/>
            <a:ext cx="3654210" cy="2689859"/>
          </a:xfrm>
          <a:prstGeom prst="rect">
            <a:avLst/>
          </a:prstGeom>
          <a:ln>
            <a:noFill/>
          </a:ln>
          <a:effectLst>
            <a:outerShdw blurRad="190500" algn="tl" rotWithShape="0">
              <a:srgbClr val="000000">
                <a:alpha val="70000"/>
              </a:srgbClr>
            </a:outerShdw>
          </a:effectLst>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2851" y="1019810"/>
            <a:ext cx="3593251" cy="2689858"/>
          </a:xfrm>
          <a:prstGeom prst="rect">
            <a:avLst/>
          </a:prstGeom>
          <a:ln>
            <a:noFill/>
          </a:ln>
          <a:effectLst>
            <a:outerShdw blurRad="190500" algn="tl" rotWithShape="0">
              <a:srgbClr val="000000">
                <a:alpha val="70000"/>
              </a:srgbClr>
            </a:outerShdw>
          </a:effectLst>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024" y="3850640"/>
            <a:ext cx="3654211" cy="2740658"/>
          </a:xfrm>
          <a:prstGeom prst="rect">
            <a:avLst/>
          </a:prstGeom>
          <a:ln>
            <a:noFill/>
          </a:ln>
          <a:effectLst>
            <a:outerShdw blurRad="190500" algn="tl" rotWithShape="0">
              <a:srgbClr val="000000">
                <a:alpha val="70000"/>
              </a:srgbClr>
            </a:outerShdw>
          </a:effectLst>
        </p:spPr>
      </p:pic>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372" y="3873499"/>
            <a:ext cx="3654210" cy="2740658"/>
          </a:xfrm>
          <a:prstGeom prst="rect">
            <a:avLst/>
          </a:prstGeom>
          <a:ln>
            <a:noFill/>
          </a:ln>
          <a:effectLst>
            <a:outerShdw blurRad="190500" algn="tl" rotWithShape="0">
              <a:srgbClr val="000000">
                <a:alpha val="70000"/>
              </a:srgbClr>
            </a:outerShdw>
          </a:effectLst>
        </p:spPr>
      </p:pic>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2849" y="3896358"/>
            <a:ext cx="3593253" cy="26949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04391456"/>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250"/>
                            </p:stCondLst>
                            <p:childTnLst>
                              <p:par>
                                <p:cTn id="11" presetID="53" presetClass="entr" presetSubtype="16" fill="hold" nodeType="after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500"/>
                            </p:stCondLst>
                            <p:childTnLst>
                              <p:par>
                                <p:cTn id="17" presetID="53" presetClass="entr" presetSubtype="16" fill="hold" nodeType="after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par>
                          <p:cTn id="22" fill="hold">
                            <p:stCondLst>
                              <p:cond delay="3750"/>
                            </p:stCondLst>
                            <p:childTnLst>
                              <p:par>
                                <p:cTn id="23" presetID="53" presetClass="entr" presetSubtype="16" fill="hold" nodeType="after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Effect transition="in" filter="fade">
                                      <p:cBhvr>
                                        <p:cTn id="27" dur="1000"/>
                                        <p:tgtEl>
                                          <p:spTgt spid="9"/>
                                        </p:tgtEl>
                                      </p:cBhvr>
                                    </p:animEffect>
                                  </p:childTnLst>
                                </p:cTn>
                              </p:par>
                            </p:childTnLst>
                          </p:cTn>
                        </p:par>
                        <p:par>
                          <p:cTn id="28" fill="hold">
                            <p:stCondLst>
                              <p:cond delay="5000"/>
                            </p:stCondLst>
                            <p:childTnLst>
                              <p:par>
                                <p:cTn id="29" presetID="53" presetClass="entr" presetSubtype="16" fill="hold" nodeType="afterEffect">
                                  <p:stCondLst>
                                    <p:cond delay="25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Effect transition="in" filter="fade">
                                      <p:cBhvr>
                                        <p:cTn id="33" dur="1000"/>
                                        <p:tgtEl>
                                          <p:spTgt spid="10"/>
                                        </p:tgtEl>
                                      </p:cBhvr>
                                    </p:animEffect>
                                  </p:childTnLst>
                                </p:cTn>
                              </p:par>
                            </p:childTnLst>
                          </p:cTn>
                        </p:par>
                        <p:par>
                          <p:cTn id="34" fill="hold">
                            <p:stCondLst>
                              <p:cond delay="6250"/>
                            </p:stCondLst>
                            <p:childTnLst>
                              <p:par>
                                <p:cTn id="35" presetID="53" presetClass="entr" presetSubtype="16" fill="hold" nodeType="afterEffect">
                                  <p:stCondLst>
                                    <p:cond delay="25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Effect transition="in" filter="fade">
                                      <p:cBhvr>
                                        <p:cTn id="39" dur="1000"/>
                                        <p:tgtEl>
                                          <p:spTgt spid="11"/>
                                        </p:tgtEl>
                                      </p:cBhvr>
                                    </p:animEffect>
                                  </p:childTnLst>
                                </p:cTn>
                              </p:par>
                            </p:childTnLst>
                          </p:cTn>
                        </p:par>
                        <p:par>
                          <p:cTn id="40" fill="hold">
                            <p:stCondLst>
                              <p:cond delay="7500"/>
                            </p:stCondLst>
                            <p:childTnLst>
                              <p:par>
                                <p:cTn id="41" presetID="53" presetClass="entr" presetSubtype="16" fill="hold" nodeType="afterEffect">
                                  <p:stCondLst>
                                    <p:cond delay="25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Effect transition="in" filter="fade">
                                      <p:cBhvr>
                                        <p:cTn id="4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9014" y="189470"/>
            <a:ext cx="8596668" cy="691979"/>
          </a:xfrm>
          <a:solidFill>
            <a:schemeClr val="accent3">
              <a:lumMod val="20000"/>
              <a:lumOff val="80000"/>
            </a:schemeClr>
          </a:solidFill>
          <a:ln w="38100">
            <a:solidFill>
              <a:srgbClr val="0070C0"/>
            </a:solidFill>
          </a:ln>
        </p:spPr>
        <p:txBody>
          <a:bodyPr>
            <a:normAutofit/>
          </a:bodyPr>
          <a:lstStyle/>
          <a:p>
            <a:pPr algn="ctr"/>
            <a:r>
              <a:rPr lang="de-DE" dirty="0" smtClean="0">
                <a:solidFill>
                  <a:srgbClr val="0070C0"/>
                </a:solidFill>
                <a:latin typeface="Arial Black" panose="020B0A04020102020204" pitchFamily="34" charset="0"/>
              </a:rPr>
              <a:t>Gemütliche gemeinsame Stunden</a:t>
            </a:r>
            <a:endParaRPr lang="de-DE" dirty="0">
              <a:solidFill>
                <a:srgbClr val="0070C0"/>
              </a:solidFill>
              <a:latin typeface="Arial Black" panose="020B0A04020102020204" pitchFamily="34" charset="0"/>
            </a:endParaRP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036320"/>
            <a:ext cx="3427307" cy="2570480"/>
          </a:xfrm>
          <a:prstGeom prst="rect">
            <a:avLst/>
          </a:prstGeom>
          <a:ln>
            <a:noFill/>
          </a:ln>
          <a:effectLst>
            <a:outerShdw blurRad="190500" algn="tl" rotWithShape="0">
              <a:srgbClr val="000000">
                <a:alpha val="70000"/>
              </a:srgbClr>
            </a:outerShdw>
          </a:effectLst>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4261" y="1033779"/>
            <a:ext cx="3427307" cy="2570480"/>
          </a:xfrm>
          <a:prstGeom prst="rect">
            <a:avLst/>
          </a:prstGeom>
          <a:ln>
            <a:noFill/>
          </a:ln>
          <a:effectLst>
            <a:outerShdw blurRad="190500" algn="tl" rotWithShape="0">
              <a:srgbClr val="000000">
                <a:alpha val="70000"/>
              </a:srgbClr>
            </a:outerShdw>
          </a:effectLst>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722" y="1036320"/>
            <a:ext cx="3423919" cy="2567939"/>
          </a:xfrm>
          <a:prstGeom prst="rect">
            <a:avLst/>
          </a:prstGeom>
          <a:ln>
            <a:noFill/>
          </a:ln>
          <a:effectLst>
            <a:outerShdw blurRad="190500" algn="tl" rotWithShape="0">
              <a:srgbClr val="000000">
                <a:alpha val="70000"/>
              </a:srgbClr>
            </a:outerShdw>
          </a:effectLst>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3897184"/>
            <a:ext cx="3426941" cy="2613454"/>
          </a:xfrm>
          <a:prstGeom prst="rect">
            <a:avLst/>
          </a:prstGeom>
          <a:ln>
            <a:noFill/>
          </a:ln>
          <a:effectLst>
            <a:outerShdw blurRad="190500" algn="tl" rotWithShape="0">
              <a:srgbClr val="000000">
                <a:alpha val="70000"/>
              </a:srgbClr>
            </a:outerShdw>
          </a:effectLst>
        </p:spPr>
      </p:pic>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5611" y="3897183"/>
            <a:ext cx="3455957" cy="2613454"/>
          </a:xfrm>
          <a:prstGeom prst="rect">
            <a:avLst/>
          </a:prstGeom>
          <a:ln>
            <a:noFill/>
          </a:ln>
          <a:effectLst>
            <a:outerShdw blurRad="190500" algn="tl" rotWithShape="0">
              <a:srgbClr val="000000">
                <a:alpha val="70000"/>
              </a:srgbClr>
            </a:outerShdw>
          </a:effectLst>
        </p:spPr>
      </p:pic>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3721" y="3897183"/>
            <a:ext cx="3423919" cy="26134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337712"/>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250"/>
                            </p:stCondLst>
                            <p:childTnLst>
                              <p:par>
                                <p:cTn id="9" presetID="21" presetClass="entr" presetSubtype="1"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childTnLst>
                          </p:cTn>
                        </p:par>
                        <p:par>
                          <p:cTn id="12" fill="hold">
                            <p:stCondLst>
                              <p:cond delay="2500"/>
                            </p:stCondLst>
                            <p:childTnLst>
                              <p:par>
                                <p:cTn id="13" presetID="21" presetClass="entr" presetSubtype="1" fill="hold"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par>
                          <p:cTn id="16" fill="hold">
                            <p:stCondLst>
                              <p:cond delay="3750"/>
                            </p:stCondLst>
                            <p:childTnLst>
                              <p:par>
                                <p:cTn id="17" presetID="21" presetClass="entr" presetSubtype="1" fill="hold"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1000"/>
                                        <p:tgtEl>
                                          <p:spTgt spid="10"/>
                                        </p:tgtEl>
                                      </p:cBhvr>
                                    </p:animEffect>
                                  </p:childTnLst>
                                </p:cTn>
                              </p:par>
                            </p:childTnLst>
                          </p:cTn>
                        </p:par>
                        <p:par>
                          <p:cTn id="20" fill="hold">
                            <p:stCondLst>
                              <p:cond delay="5000"/>
                            </p:stCondLst>
                            <p:childTnLst>
                              <p:par>
                                <p:cTn id="21" presetID="21" presetClass="entr" presetSubtype="1" fill="hold" nodeType="afterEffect">
                                  <p:stCondLst>
                                    <p:cond delay="25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1000"/>
                                        <p:tgtEl>
                                          <p:spTgt spid="3"/>
                                        </p:tgtEl>
                                      </p:cBhvr>
                                    </p:animEffect>
                                  </p:childTnLst>
                                </p:cTn>
                              </p:par>
                            </p:childTnLst>
                          </p:cTn>
                        </p:par>
                        <p:par>
                          <p:cTn id="24" fill="hold">
                            <p:stCondLst>
                              <p:cond delay="6250"/>
                            </p:stCondLst>
                            <p:childTnLst>
                              <p:par>
                                <p:cTn id="25" presetID="21" presetClass="entr" presetSubtype="1" fill="hold"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1000"/>
                                        <p:tgtEl>
                                          <p:spTgt spid="12"/>
                                        </p:tgtEl>
                                      </p:cBhvr>
                                    </p:animEffect>
                                  </p:childTnLst>
                                </p:cTn>
                              </p:par>
                            </p:childTnLst>
                          </p:cTn>
                        </p:par>
                        <p:par>
                          <p:cTn id="28" fill="hold">
                            <p:stCondLst>
                              <p:cond delay="7500"/>
                            </p:stCondLst>
                            <p:childTnLst>
                              <p:par>
                                <p:cTn id="29" presetID="21" presetClass="entr" presetSubtype="1" fill="hold" nodeType="afterEffect">
                                  <p:stCondLst>
                                    <p:cond delay="25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24325" y="160363"/>
            <a:ext cx="9037275" cy="1089317"/>
          </a:xfrm>
          <a:solidFill>
            <a:schemeClr val="accent3">
              <a:lumMod val="20000"/>
              <a:lumOff val="80000"/>
            </a:schemeClr>
          </a:solidFill>
          <a:ln w="38100">
            <a:solidFill>
              <a:srgbClr val="0070C0"/>
            </a:solidFill>
          </a:ln>
        </p:spPr>
        <p:txBody>
          <a:bodyPr>
            <a:normAutofit fontScale="90000"/>
          </a:bodyPr>
          <a:lstStyle/>
          <a:p>
            <a:pPr algn="ctr"/>
            <a:r>
              <a:rPr lang="de-DE" b="1" dirty="0" smtClean="0">
                <a:solidFill>
                  <a:srgbClr val="0070C0"/>
                </a:solidFill>
                <a:latin typeface="Arial" panose="020B0604020202020204" pitchFamily="34" charset="0"/>
                <a:cs typeface="Arial" panose="020B0604020202020204" pitchFamily="34" charset="0"/>
              </a:rPr>
              <a:t>Gemeinsame Stunden mit der </a:t>
            </a:r>
            <a:r>
              <a:rPr lang="de-DE" b="1" dirty="0" err="1" smtClean="0">
                <a:solidFill>
                  <a:srgbClr val="0070C0"/>
                </a:solidFill>
                <a:latin typeface="Arial" panose="020B0604020202020204" pitchFamily="34" charset="0"/>
                <a:cs typeface="Arial" panose="020B0604020202020204" pitchFamily="34" charset="0"/>
              </a:rPr>
              <a:t>Freitaler</a:t>
            </a:r>
            <a:r>
              <a:rPr lang="de-DE" b="1" dirty="0" smtClean="0">
                <a:solidFill>
                  <a:srgbClr val="0070C0"/>
                </a:solidFill>
                <a:latin typeface="Arial" panose="020B0604020202020204" pitchFamily="34" charset="0"/>
                <a:cs typeface="Arial" panose="020B0604020202020204" pitchFamily="34" charset="0"/>
              </a:rPr>
              <a:t/>
            </a:r>
            <a:br>
              <a:rPr lang="de-DE" b="1" dirty="0" smtClean="0">
                <a:solidFill>
                  <a:srgbClr val="0070C0"/>
                </a:solidFill>
                <a:latin typeface="Arial" panose="020B0604020202020204" pitchFamily="34" charset="0"/>
                <a:cs typeface="Arial" panose="020B0604020202020204" pitchFamily="34" charset="0"/>
              </a:rPr>
            </a:br>
            <a:r>
              <a:rPr lang="de-DE" b="1" dirty="0" smtClean="0">
                <a:solidFill>
                  <a:srgbClr val="0070C0"/>
                </a:solidFill>
                <a:latin typeface="Arial" panose="020B0604020202020204" pitchFamily="34" charset="0"/>
                <a:cs typeface="Arial" panose="020B0604020202020204" pitchFamily="34" charset="0"/>
              </a:rPr>
              <a:t>Selbsthilfegruppe für Schlaganfall Betroffene</a:t>
            </a:r>
            <a:endParaRPr lang="de-DE" b="1" dirty="0">
              <a:solidFill>
                <a:srgbClr val="0070C0"/>
              </a:solidFill>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440" y="1361440"/>
            <a:ext cx="3291840" cy="2468880"/>
          </a:xfrm>
          <a:prstGeom prst="rect">
            <a:avLst/>
          </a:prstGeom>
          <a:ln>
            <a:noFill/>
          </a:ln>
          <a:effectLst>
            <a:outerShdw blurRad="190500" algn="tl" rotWithShape="0">
              <a:srgbClr val="000000">
                <a:alpha val="70000"/>
              </a:srgbClr>
            </a:outerShdw>
          </a:effectLst>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482" y="1361440"/>
            <a:ext cx="3289322" cy="2466992"/>
          </a:xfrm>
          <a:prstGeom prst="rect">
            <a:avLst/>
          </a:prstGeom>
          <a:ln>
            <a:noFill/>
          </a:ln>
          <a:effectLst>
            <a:outerShdw blurRad="190500" algn="tl" rotWithShape="0">
              <a:srgbClr val="000000">
                <a:alpha val="70000"/>
              </a:srgbClr>
            </a:outerShdw>
          </a:effectLst>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3006" y="1361440"/>
            <a:ext cx="3289323" cy="2466992"/>
          </a:xfrm>
          <a:prstGeom prst="rect">
            <a:avLst/>
          </a:prstGeom>
          <a:ln>
            <a:noFill/>
          </a:ln>
          <a:effectLst>
            <a:outerShdw blurRad="190500" algn="tl" rotWithShape="0">
              <a:srgbClr val="000000">
                <a:alpha val="70000"/>
              </a:srgbClr>
            </a:outerShdw>
          </a:effectLst>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440" y="4069080"/>
            <a:ext cx="3291840" cy="2468880"/>
          </a:xfrm>
          <a:prstGeom prst="rect">
            <a:avLst/>
          </a:prstGeom>
          <a:ln>
            <a:noFill/>
          </a:ln>
          <a:effectLst>
            <a:outerShdw blurRad="190500" algn="tl" rotWithShape="0">
              <a:srgbClr val="000000">
                <a:alpha val="70000"/>
              </a:srgbClr>
            </a:outerShdw>
          </a:effectLst>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2644" y="4036712"/>
            <a:ext cx="3334998" cy="2501248"/>
          </a:xfrm>
          <a:prstGeom prst="rect">
            <a:avLst/>
          </a:prstGeom>
          <a:ln>
            <a:noFill/>
          </a:ln>
          <a:effectLst>
            <a:outerShdw blurRad="190500" algn="tl" rotWithShape="0">
              <a:srgbClr val="000000">
                <a:alpha val="70000"/>
              </a:srgbClr>
            </a:outerShdw>
          </a:effectLst>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3006" y="4069080"/>
            <a:ext cx="3291840" cy="24688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01406121"/>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250"/>
                            </p:stCondLst>
                            <p:childTnLst>
                              <p:par>
                                <p:cTn id="9" presetID="22" presetClass="entr" presetSubtype="4" fill="hold"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2500"/>
                            </p:stCondLst>
                            <p:childTnLst>
                              <p:par>
                                <p:cTn id="13" presetID="22" presetClass="entr" presetSubtype="4"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par>
                          <p:cTn id="16" fill="hold">
                            <p:stCondLst>
                              <p:cond delay="3750"/>
                            </p:stCondLst>
                            <p:childTnLst>
                              <p:par>
                                <p:cTn id="17" presetID="22" presetClass="entr" presetSubtype="4" fill="hold"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00"/>
                                        <p:tgtEl>
                                          <p:spTgt spid="6"/>
                                        </p:tgtEl>
                                      </p:cBhvr>
                                    </p:animEffect>
                                  </p:childTnLst>
                                </p:cTn>
                              </p:par>
                            </p:childTnLst>
                          </p:cTn>
                        </p:par>
                        <p:par>
                          <p:cTn id="20" fill="hold">
                            <p:stCondLst>
                              <p:cond delay="5000"/>
                            </p:stCondLst>
                            <p:childTnLst>
                              <p:par>
                                <p:cTn id="21" presetID="22" presetClass="entr" presetSubtype="4" fill="hold"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par>
                          <p:cTn id="24" fill="hold">
                            <p:stCondLst>
                              <p:cond delay="6250"/>
                            </p:stCondLst>
                            <p:childTnLst>
                              <p:par>
                                <p:cTn id="25" presetID="22" presetClass="entr" presetSubtype="4" fill="hold" nodeType="after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1000"/>
                                        <p:tgtEl>
                                          <p:spTgt spid="9"/>
                                        </p:tgtEl>
                                      </p:cBhvr>
                                    </p:animEffect>
                                  </p:childTnLst>
                                </p:cTn>
                              </p:par>
                            </p:childTnLst>
                          </p:cTn>
                        </p:par>
                        <p:par>
                          <p:cTn id="28" fill="hold">
                            <p:stCondLst>
                              <p:cond delay="7500"/>
                            </p:stCondLst>
                            <p:childTnLst>
                              <p:par>
                                <p:cTn id="29" presetID="22" presetClass="entr" presetSubtype="4" fill="hold" nodeType="afterEffect">
                                  <p:stCondLst>
                                    <p:cond delay="25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520" y="272123"/>
            <a:ext cx="8536634" cy="682917"/>
          </a:xfrm>
          <a:solidFill>
            <a:schemeClr val="accent3">
              <a:lumMod val="20000"/>
              <a:lumOff val="80000"/>
            </a:schemeClr>
          </a:solidFill>
          <a:ln w="38100">
            <a:solidFill>
              <a:srgbClr val="0070C0"/>
            </a:solidFill>
          </a:ln>
        </p:spPr>
        <p:txBody>
          <a:bodyPr>
            <a:normAutofit fontScale="90000"/>
          </a:bodyPr>
          <a:lstStyle/>
          <a:p>
            <a:pPr algn="ctr"/>
            <a:r>
              <a:rPr lang="de-DE" sz="4000" b="1" dirty="0" smtClean="0">
                <a:solidFill>
                  <a:srgbClr val="0070C0"/>
                </a:solidFill>
                <a:latin typeface="Arial" panose="020B0604020202020204" pitchFamily="34" charset="0"/>
                <a:cs typeface="Arial" panose="020B0604020202020204" pitchFamily="34" charset="0"/>
              </a:rPr>
              <a:t>Was ist für uns Wichtig </a:t>
            </a:r>
            <a:r>
              <a:rPr lang="de-DE" sz="4000" b="1" dirty="0" smtClean="0">
                <a:solidFill>
                  <a:schemeClr val="accent4"/>
                </a:solidFill>
                <a:latin typeface="Arial" panose="020B0604020202020204" pitchFamily="34" charset="0"/>
                <a:cs typeface="Arial" panose="020B0604020202020204" pitchFamily="34" charset="0"/>
              </a:rPr>
              <a:t>„Schlaganfall“</a:t>
            </a:r>
            <a:endParaRPr lang="de-DE" sz="4000" b="1" dirty="0">
              <a:solidFill>
                <a:schemeClr val="accent4"/>
              </a:solidFill>
              <a:latin typeface="Arial" panose="020B0604020202020204" pitchFamily="34" charset="0"/>
              <a:cs typeface="Arial" panose="020B0604020202020204" pitchFamily="34" charset="0"/>
            </a:endParaRPr>
          </a:p>
        </p:txBody>
      </p:sp>
      <p:sp>
        <p:nvSpPr>
          <p:cNvPr id="5" name="Textfeld 4"/>
          <p:cNvSpPr txBox="1"/>
          <p:nvPr/>
        </p:nvSpPr>
        <p:spPr>
          <a:xfrm>
            <a:off x="96520" y="1283672"/>
            <a:ext cx="11998960" cy="5386090"/>
          </a:xfrm>
          <a:prstGeom prst="rect">
            <a:avLst/>
          </a:prstGeom>
          <a:solidFill>
            <a:schemeClr val="accent3">
              <a:lumMod val="20000"/>
              <a:lumOff val="80000"/>
            </a:schemeClr>
          </a:solidFill>
          <a:ln w="38100">
            <a:solidFill>
              <a:srgbClr val="0070C0"/>
            </a:solidFill>
          </a:ln>
        </p:spPr>
        <p:txBody>
          <a:bodyPr wrap="square" rtlCol="0">
            <a:spAutoFit/>
          </a:bodyPr>
          <a:lstStyle/>
          <a:p>
            <a:r>
              <a:rPr lang="de-DE" sz="2000" b="1" u="sng" dirty="0">
                <a:solidFill>
                  <a:srgbClr val="0070C0"/>
                </a:solidFill>
                <a:latin typeface="Arial" panose="020B0604020202020204" pitchFamily="34" charset="0"/>
                <a:cs typeface="Arial" panose="020B0604020202020204" pitchFamily="34" charset="0"/>
              </a:rPr>
              <a:t>10. Mai 2014: Tag gegen den Schlaganfall</a:t>
            </a:r>
          </a:p>
          <a:p>
            <a:endParaRPr lang="de-DE" sz="2000" b="1" dirty="0" smtClean="0">
              <a:latin typeface="Arial" panose="020B0604020202020204" pitchFamily="34" charset="0"/>
              <a:cs typeface="Arial" panose="020B0604020202020204" pitchFamily="34" charset="0"/>
            </a:endParaRPr>
          </a:p>
          <a:p>
            <a:r>
              <a:rPr lang="de-DE" sz="1900" b="1" dirty="0" smtClean="0">
                <a:solidFill>
                  <a:srgbClr val="0070C0"/>
                </a:solidFill>
                <a:latin typeface="Arial" panose="020B0604020202020204" pitchFamily="34" charset="0"/>
                <a:cs typeface="Arial" panose="020B0604020202020204" pitchFamily="34" charset="0"/>
              </a:rPr>
              <a:t>Jedes </a:t>
            </a:r>
            <a:r>
              <a:rPr lang="de-DE" sz="1900" b="1" dirty="0">
                <a:solidFill>
                  <a:srgbClr val="0070C0"/>
                </a:solidFill>
                <a:latin typeface="Arial" panose="020B0604020202020204" pitchFamily="34" charset="0"/>
                <a:cs typeface="Arial" panose="020B0604020202020204" pitchFamily="34" charset="0"/>
              </a:rPr>
              <a:t>Jahr erleiden etwa </a:t>
            </a:r>
            <a:r>
              <a:rPr lang="de-DE" sz="1900" b="1" dirty="0">
                <a:latin typeface="Arial" panose="020B0604020202020204" pitchFamily="34" charset="0"/>
                <a:cs typeface="Arial" panose="020B0604020202020204" pitchFamily="34" charset="0"/>
                <a:hlinkClick r:id="rId2" tooltip="www.schlaganfall-hilfe.de/"/>
              </a:rPr>
              <a:t>270.000 Menschen</a:t>
            </a:r>
            <a:r>
              <a:rPr lang="de-DE" sz="1900" b="1" dirty="0">
                <a:latin typeface="Arial" panose="020B0604020202020204" pitchFamily="34" charset="0"/>
                <a:cs typeface="Arial" panose="020B0604020202020204" pitchFamily="34" charset="0"/>
              </a:rPr>
              <a:t> </a:t>
            </a:r>
            <a:r>
              <a:rPr lang="de-DE" sz="1900" b="1" dirty="0">
                <a:solidFill>
                  <a:srgbClr val="0070C0"/>
                </a:solidFill>
                <a:latin typeface="Arial" panose="020B0604020202020204" pitchFamily="34" charset="0"/>
                <a:cs typeface="Arial" panose="020B0604020202020204" pitchFamily="34" charset="0"/>
              </a:rPr>
              <a:t>in Deutschland einen Schlaganfall. Er ist die dritthäufigste Todesursache und der häufigste Grund für Behinderungen im Erwachsenenalter. In erster Linie betrifft die Erkrankung zwar ältere Menschen - rund</a:t>
            </a:r>
            <a:r>
              <a:rPr lang="de-DE" sz="1900" b="1" dirty="0">
                <a:solidFill>
                  <a:srgbClr val="0070C0"/>
                </a:solidFill>
                <a:latin typeface="Arial" panose="020B0604020202020204" pitchFamily="34" charset="0"/>
                <a:cs typeface="Arial" panose="020B0604020202020204" pitchFamily="34" charset="0"/>
                <a:hlinkClick r:id="rId3" tooltip="Stiftung Deutsche Schlaganfall Hilfe"/>
              </a:rPr>
              <a:t> </a:t>
            </a:r>
            <a:r>
              <a:rPr lang="de-DE" sz="1900" b="1" dirty="0">
                <a:latin typeface="Arial" panose="020B0604020202020204" pitchFamily="34" charset="0"/>
                <a:cs typeface="Arial" panose="020B0604020202020204" pitchFamily="34" charset="0"/>
                <a:hlinkClick r:id="rId3" tooltip="Stiftung Deutsche Schlaganfall Hilfe"/>
              </a:rPr>
              <a:t>drei Viertel aller Schlaganfälle</a:t>
            </a:r>
            <a:r>
              <a:rPr lang="de-DE" sz="1900" b="1" dirty="0">
                <a:latin typeface="Arial" panose="020B0604020202020204" pitchFamily="34" charset="0"/>
                <a:cs typeface="Arial" panose="020B0604020202020204" pitchFamily="34" charset="0"/>
              </a:rPr>
              <a:t> </a:t>
            </a:r>
            <a:r>
              <a:rPr lang="de-DE" sz="1900" b="1" dirty="0">
                <a:solidFill>
                  <a:srgbClr val="0070C0"/>
                </a:solidFill>
                <a:latin typeface="Arial" panose="020B0604020202020204" pitchFamily="34" charset="0"/>
                <a:cs typeface="Arial" panose="020B0604020202020204" pitchFamily="34" charset="0"/>
              </a:rPr>
              <a:t>weltweit treffen Menschen über 70 Jahre -, aber sie ist nicht altersspezifisch. </a:t>
            </a:r>
            <a:endParaRPr lang="de-DE" sz="1900" b="1" dirty="0" smtClean="0">
              <a:solidFill>
                <a:srgbClr val="0070C0"/>
              </a:solidFill>
              <a:latin typeface="Arial" panose="020B0604020202020204" pitchFamily="34" charset="0"/>
              <a:cs typeface="Arial" panose="020B0604020202020204" pitchFamily="34" charset="0"/>
            </a:endParaRPr>
          </a:p>
          <a:p>
            <a:r>
              <a:rPr lang="de-DE" sz="1900" b="1" dirty="0" smtClean="0">
                <a:solidFill>
                  <a:srgbClr val="0070C0"/>
                </a:solidFill>
                <a:latin typeface="Arial" panose="020B0604020202020204" pitchFamily="34" charset="0"/>
                <a:cs typeface="Arial" panose="020B0604020202020204" pitchFamily="34" charset="0"/>
              </a:rPr>
              <a:t>Pro </a:t>
            </a:r>
            <a:r>
              <a:rPr lang="de-DE" sz="1900" b="1" dirty="0">
                <a:solidFill>
                  <a:srgbClr val="0070C0"/>
                </a:solidFill>
                <a:latin typeface="Arial" panose="020B0604020202020204" pitchFamily="34" charset="0"/>
                <a:cs typeface="Arial" panose="020B0604020202020204" pitchFamily="34" charset="0"/>
              </a:rPr>
              <a:t>Jahr sind in Deutschland etwa 9.000 bis 14.000 Männer und Frauen unter 50 Jahren betroffen. </a:t>
            </a:r>
            <a:endParaRPr lang="de-DE" sz="1900" b="1" dirty="0" smtClean="0">
              <a:solidFill>
                <a:srgbClr val="0070C0"/>
              </a:solidFill>
              <a:latin typeface="Arial" panose="020B0604020202020204" pitchFamily="34" charset="0"/>
              <a:cs typeface="Arial" panose="020B0604020202020204" pitchFamily="34" charset="0"/>
            </a:endParaRPr>
          </a:p>
          <a:p>
            <a:r>
              <a:rPr lang="de-DE" sz="1900" b="1" dirty="0" smtClean="0">
                <a:solidFill>
                  <a:srgbClr val="0070C0"/>
                </a:solidFill>
                <a:latin typeface="Arial" panose="020B0604020202020204" pitchFamily="34" charset="0"/>
                <a:cs typeface="Arial" panose="020B0604020202020204" pitchFamily="34" charset="0"/>
              </a:rPr>
              <a:t>Jährlich </a:t>
            </a:r>
            <a:r>
              <a:rPr lang="de-DE" sz="1900" b="1" dirty="0">
                <a:solidFill>
                  <a:srgbClr val="0070C0"/>
                </a:solidFill>
                <a:latin typeface="Arial" panose="020B0604020202020204" pitchFamily="34" charset="0"/>
                <a:cs typeface="Arial" panose="020B0604020202020204" pitchFamily="34" charset="0"/>
              </a:rPr>
              <a:t>erleiden auch circa </a:t>
            </a:r>
            <a:r>
              <a:rPr lang="de-DE" sz="1900" b="1" dirty="0">
                <a:latin typeface="Arial" panose="020B0604020202020204" pitchFamily="34" charset="0"/>
                <a:cs typeface="Arial" panose="020B0604020202020204" pitchFamily="34" charset="0"/>
                <a:hlinkClick r:id="rId4" tooltip="Kindlicher Schlaganfall"/>
              </a:rPr>
              <a:t>300 Kinder</a:t>
            </a:r>
            <a:r>
              <a:rPr lang="de-DE" sz="1900" b="1" dirty="0">
                <a:latin typeface="Arial" panose="020B0604020202020204" pitchFamily="34" charset="0"/>
                <a:cs typeface="Arial" panose="020B0604020202020204" pitchFamily="34" charset="0"/>
              </a:rPr>
              <a:t> </a:t>
            </a:r>
            <a:r>
              <a:rPr lang="de-DE" sz="1900" b="1" dirty="0">
                <a:solidFill>
                  <a:srgbClr val="0070C0"/>
                </a:solidFill>
                <a:latin typeface="Arial" panose="020B0604020202020204" pitchFamily="34" charset="0"/>
                <a:cs typeface="Arial" panose="020B0604020202020204" pitchFamily="34" charset="0"/>
              </a:rPr>
              <a:t>einen Schlaganfall.</a:t>
            </a:r>
          </a:p>
          <a:p>
            <a:r>
              <a:rPr lang="de-DE" sz="1900" b="1" dirty="0">
                <a:solidFill>
                  <a:srgbClr val="0070C0"/>
                </a:solidFill>
                <a:latin typeface="Arial" panose="020B0604020202020204" pitchFamily="34" charset="0"/>
                <a:cs typeface="Arial" panose="020B0604020202020204" pitchFamily="34" charset="0"/>
              </a:rPr>
              <a:t>Ausgelöst wird ein Schlaganfall, wenn die Blutgefäße verstopft sind oder "platzen". Es entsteht ein plötzlicher Sauerstoffmangel, der die Hirnfunktionen und damit die Steuerung des Körpers stark beeinträchtigt. Oft kommt es zu Bewusstseinsstörungen, halbseitigen Lähmungen und Ausfallerscheinungen des Sprech- oder Sehvermögens. Erbliche Veranlagung, Bluthochdruck, Diabetes und bei Frauen die Einnahme der Antibabypille erhöhen das Risiko zusätzlich. Einem Schlaganfall kann vorgebeugt werden, deshalb sollte man auf alarmierende Hinweise achten. Sollte es dennoch zu einem Notfall kommen, ist schnelles Handeln gefordert. </a:t>
            </a:r>
            <a:endParaRPr lang="de-DE" sz="1900" b="1" dirty="0" smtClean="0">
              <a:solidFill>
                <a:srgbClr val="0070C0"/>
              </a:solidFill>
              <a:latin typeface="Arial" panose="020B0604020202020204" pitchFamily="34" charset="0"/>
              <a:cs typeface="Arial" panose="020B0604020202020204" pitchFamily="34" charset="0"/>
            </a:endParaRPr>
          </a:p>
          <a:p>
            <a:r>
              <a:rPr lang="de-DE" sz="1900" b="1" dirty="0" smtClean="0">
                <a:solidFill>
                  <a:srgbClr val="0070C0"/>
                </a:solidFill>
                <a:latin typeface="Arial" panose="020B0604020202020204" pitchFamily="34" charset="0"/>
                <a:cs typeface="Arial" panose="020B0604020202020204" pitchFamily="34" charset="0"/>
              </a:rPr>
              <a:t>Jede </a:t>
            </a:r>
            <a:r>
              <a:rPr lang="de-DE" sz="1900" b="1" dirty="0">
                <a:solidFill>
                  <a:srgbClr val="0070C0"/>
                </a:solidFill>
                <a:latin typeface="Arial" panose="020B0604020202020204" pitchFamily="34" charset="0"/>
                <a:cs typeface="Arial" panose="020B0604020202020204" pitchFamily="34" charset="0"/>
              </a:rPr>
              <a:t>Minute zählt, um Folgeschäden zu vermindern.</a:t>
            </a:r>
          </a:p>
          <a:p>
            <a:r>
              <a:rPr lang="de-DE" sz="1900" b="1" dirty="0">
                <a:solidFill>
                  <a:srgbClr val="0070C0"/>
                </a:solidFill>
                <a:latin typeface="Arial" panose="020B0604020202020204" pitchFamily="34" charset="0"/>
                <a:cs typeface="Arial" panose="020B0604020202020204" pitchFamily="34" charset="0"/>
              </a:rPr>
              <a:t>Am 10. Mai 1999 hat die </a:t>
            </a:r>
            <a:r>
              <a:rPr lang="de-DE" sz="1900" b="1" dirty="0">
                <a:latin typeface="Arial" panose="020B0604020202020204" pitchFamily="34" charset="0"/>
                <a:cs typeface="Arial" panose="020B0604020202020204" pitchFamily="34" charset="0"/>
                <a:hlinkClick r:id="rId5" tooltip="www.schlaganfall-hilfe.de"/>
              </a:rPr>
              <a:t>Stiftung Deutsche Schlaganfall Hilfe</a:t>
            </a:r>
            <a:r>
              <a:rPr lang="de-DE" sz="1900" b="1" dirty="0">
                <a:latin typeface="Arial" panose="020B0604020202020204" pitchFamily="34" charset="0"/>
                <a:cs typeface="Arial" panose="020B0604020202020204" pitchFamily="34" charset="0"/>
              </a:rPr>
              <a:t> </a:t>
            </a:r>
            <a:r>
              <a:rPr lang="de-DE" sz="1900" b="1" dirty="0">
                <a:solidFill>
                  <a:srgbClr val="0070C0"/>
                </a:solidFill>
                <a:latin typeface="Arial" panose="020B0604020202020204" pitchFamily="34" charset="0"/>
                <a:cs typeface="Arial" panose="020B0604020202020204" pitchFamily="34" charset="0"/>
              </a:rPr>
              <a:t>den Tag gegen den Schlaganfall erstmals ausgerufen. Sie will damit über das Thema aufklären und für Warnsignale sensibilisieren. </a:t>
            </a:r>
          </a:p>
        </p:txBody>
      </p:sp>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5074" y="166541"/>
            <a:ext cx="3259126" cy="15769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5792468"/>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31" presetClass="entr" presetSubtype="0" fill="hold" nodeType="after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par>
                          <p:cTn id="17" fill="hold">
                            <p:stCondLst>
                              <p:cond delay="2500"/>
                            </p:stCondLst>
                            <p:childTnLst>
                              <p:par>
                                <p:cTn id="18" presetID="31" presetClass="entr" presetSubtype="0" fill="hold" grpId="0" nodeType="afterEffect">
                                  <p:stCondLst>
                                    <p:cond delay="25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00891" y="141755"/>
            <a:ext cx="11203931" cy="3095401"/>
          </a:xfrm>
          <a:solidFill>
            <a:schemeClr val="accent3">
              <a:lumMod val="20000"/>
              <a:lumOff val="80000"/>
            </a:schemeClr>
          </a:solidFill>
          <a:ln w="34925">
            <a:solidFill>
              <a:srgbClr val="0070C0"/>
            </a:solidFill>
          </a:ln>
        </p:spPr>
        <p:txBody>
          <a:bodyPr>
            <a:normAutofit fontScale="90000"/>
          </a:bodyPr>
          <a:lstStyle/>
          <a:p>
            <a:pPr algn="ctr"/>
            <a:r>
              <a:rPr lang="de-DE" sz="9800" b="1" dirty="0">
                <a:solidFill>
                  <a:srgbClr val="00B050"/>
                </a:solidFill>
                <a:latin typeface="Arial" panose="020B0604020202020204" pitchFamily="34" charset="0"/>
                <a:cs typeface="Arial" panose="020B0604020202020204" pitchFamily="34" charset="0"/>
              </a:rPr>
              <a:t>20 Jahre </a:t>
            </a:r>
            <a:r>
              <a:rPr lang="de-DE" dirty="0" smtClean="0">
                <a:solidFill>
                  <a:srgbClr val="0070C0"/>
                </a:solidFill>
                <a:latin typeface="Arial" panose="020B0604020202020204" pitchFamily="34" charset="0"/>
                <a:cs typeface="Arial" panose="020B0604020202020204" pitchFamily="34" charset="0"/>
              </a:rPr>
              <a:t/>
            </a:r>
            <a:br>
              <a:rPr lang="de-DE" dirty="0" smtClean="0">
                <a:solidFill>
                  <a:srgbClr val="0070C0"/>
                </a:solidFill>
                <a:latin typeface="Arial" panose="020B0604020202020204" pitchFamily="34" charset="0"/>
                <a:cs typeface="Arial" panose="020B0604020202020204" pitchFamily="34" charset="0"/>
              </a:rPr>
            </a:br>
            <a:r>
              <a:rPr lang="de-DE" sz="4400" dirty="0" smtClean="0">
                <a:solidFill>
                  <a:srgbClr val="0070C0"/>
                </a:solidFill>
                <a:latin typeface="Arial" panose="020B0604020202020204" pitchFamily="34" charset="0"/>
                <a:cs typeface="Arial" panose="020B0604020202020204" pitchFamily="34" charset="0"/>
              </a:rPr>
              <a:t>Selbsthilfegruppe</a:t>
            </a:r>
            <a:r>
              <a:rPr lang="de-DE" sz="4400" dirty="0">
                <a:solidFill>
                  <a:srgbClr val="0070C0"/>
                </a:solidFill>
                <a:latin typeface="Arial" panose="020B0604020202020204" pitchFamily="34" charset="0"/>
                <a:cs typeface="Arial" panose="020B0604020202020204" pitchFamily="34" charset="0"/>
              </a:rPr>
              <a:t/>
            </a:r>
            <a:br>
              <a:rPr lang="de-DE" sz="4400" dirty="0">
                <a:solidFill>
                  <a:srgbClr val="0070C0"/>
                </a:solidFill>
                <a:latin typeface="Arial" panose="020B0604020202020204" pitchFamily="34" charset="0"/>
                <a:cs typeface="Arial" panose="020B0604020202020204" pitchFamily="34" charset="0"/>
              </a:rPr>
            </a:br>
            <a:r>
              <a:rPr lang="de-DE" sz="4400" dirty="0" smtClean="0">
                <a:solidFill>
                  <a:srgbClr val="0070C0"/>
                </a:solidFill>
                <a:latin typeface="Arial" panose="020B0604020202020204" pitchFamily="34" charset="0"/>
                <a:cs typeface="Arial" panose="020B0604020202020204" pitchFamily="34" charset="0"/>
              </a:rPr>
              <a:t>„Lebensbaum“</a:t>
            </a:r>
            <a:br>
              <a:rPr lang="de-DE" sz="4400" dirty="0" smtClean="0">
                <a:solidFill>
                  <a:srgbClr val="0070C0"/>
                </a:solidFill>
                <a:latin typeface="Arial" panose="020B0604020202020204" pitchFamily="34" charset="0"/>
                <a:cs typeface="Arial" panose="020B0604020202020204" pitchFamily="34" charset="0"/>
              </a:rPr>
            </a:br>
            <a:r>
              <a:rPr lang="de-DE" sz="4400" dirty="0" smtClean="0">
                <a:solidFill>
                  <a:srgbClr val="0070C0"/>
                </a:solidFill>
                <a:latin typeface="Arial" panose="020B0604020202020204" pitchFamily="34" charset="0"/>
                <a:cs typeface="Arial" panose="020B0604020202020204" pitchFamily="34" charset="0"/>
              </a:rPr>
              <a:t>Dippoldiswalde</a:t>
            </a:r>
            <a:endParaRPr lang="de-DE" sz="4400" dirty="0">
              <a:solidFill>
                <a:srgbClr val="0070C0"/>
              </a:solidFill>
              <a:latin typeface="Arial" panose="020B0604020202020204" pitchFamily="34" charset="0"/>
              <a:cs typeface="Arial" panose="020B0604020202020204" pitchFamily="34" charset="0"/>
            </a:endParaRPr>
          </a:p>
        </p:txBody>
      </p:sp>
      <p:sp>
        <p:nvSpPr>
          <p:cNvPr id="3" name="Untertitel 2"/>
          <p:cNvSpPr>
            <a:spLocks noGrp="1"/>
          </p:cNvSpPr>
          <p:nvPr>
            <p:ph type="subTitle" idx="1"/>
          </p:nvPr>
        </p:nvSpPr>
        <p:spPr>
          <a:xfrm>
            <a:off x="600891" y="3323705"/>
            <a:ext cx="11203931" cy="382271"/>
          </a:xfrm>
          <a:solidFill>
            <a:schemeClr val="accent3">
              <a:lumMod val="20000"/>
              <a:lumOff val="80000"/>
            </a:schemeClr>
          </a:solidFill>
          <a:ln w="38100">
            <a:solidFill>
              <a:srgbClr val="0070C0"/>
            </a:solidFill>
          </a:ln>
        </p:spPr>
        <p:txBody>
          <a:bodyPr>
            <a:normAutofit lnSpcReduction="10000"/>
          </a:bodyPr>
          <a:lstStyle/>
          <a:p>
            <a:pPr algn="ctr"/>
            <a:r>
              <a:rPr lang="de-DE" sz="2000" b="1" dirty="0">
                <a:solidFill>
                  <a:schemeClr val="accent2">
                    <a:lumMod val="75000"/>
                  </a:schemeClr>
                </a:solidFill>
                <a:latin typeface="Arial" panose="020B0604020202020204" pitchFamily="34" charset="0"/>
                <a:cs typeface="Arial" panose="020B0604020202020204" pitchFamily="34" charset="0"/>
              </a:rPr>
              <a:t>Aus der Arbeit der, am 12. April 1994 gegründeten Gruppe.</a:t>
            </a:r>
          </a:p>
          <a:p>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793" y="252549"/>
            <a:ext cx="1606237" cy="2875251"/>
          </a:xfrm>
          <a:prstGeom prst="rect">
            <a:avLst/>
          </a:prstGeom>
          <a:ln>
            <a:noFill/>
          </a:ln>
          <a:effectLst>
            <a:outerShdw blurRad="190500" algn="tl" rotWithShape="0">
              <a:srgbClr val="000000">
                <a:alpha val="70000"/>
              </a:srgbClr>
            </a:outerShdw>
          </a:effectLst>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1838" y="3882673"/>
            <a:ext cx="1974727" cy="16890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86" y="3901881"/>
            <a:ext cx="1922946" cy="16890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421" y="3820704"/>
            <a:ext cx="3466011" cy="947839"/>
          </a:xfrm>
          <a:prstGeom prst="rect">
            <a:avLst/>
          </a:prstGeom>
          <a:ln>
            <a:noFill/>
          </a:ln>
          <a:effectLst>
            <a:outerShdw blurRad="190500" algn="tl" rotWithShape="0">
              <a:srgbClr val="000000">
                <a:alpha val="70000"/>
              </a:srgbClr>
            </a:outerShdw>
          </a:effectLst>
        </p:spPr>
      </p:pic>
      <p:pic>
        <p:nvPicPr>
          <p:cNvPr id="9" name="Grafi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9221" y="3820704"/>
            <a:ext cx="2835698" cy="947840"/>
          </a:xfrm>
          <a:prstGeom prst="rect">
            <a:avLst/>
          </a:prstGeom>
          <a:ln>
            <a:noFill/>
          </a:ln>
          <a:effectLst>
            <a:outerShdw blurRad="190500" algn="tl" rotWithShape="0">
              <a:srgbClr val="000000">
                <a:alpha val="70000"/>
              </a:srgbClr>
            </a:outerShdw>
          </a:effectLst>
        </p:spPr>
      </p:pic>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0192" y="251829"/>
            <a:ext cx="1606237" cy="2875251"/>
          </a:xfrm>
          <a:prstGeom prst="rect">
            <a:avLst/>
          </a:prstGeom>
          <a:ln>
            <a:noFill/>
          </a:ln>
          <a:effectLst>
            <a:outerShdw blurRad="190500" algn="tl" rotWithShape="0">
              <a:srgbClr val="000000">
                <a:alpha val="70000"/>
              </a:srgbClr>
            </a:outerShdw>
          </a:effectLst>
        </p:spPr>
      </p:pic>
      <p:pic>
        <p:nvPicPr>
          <p:cNvPr id="11" name="Grafik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6421" y="4883272"/>
            <a:ext cx="6568497" cy="791062"/>
          </a:xfrm>
          <a:prstGeom prst="rect">
            <a:avLst/>
          </a:prstGeom>
          <a:ln>
            <a:noFill/>
          </a:ln>
          <a:effectLst>
            <a:outerShdw blurRad="190500" algn="tl" rotWithShape="0">
              <a:srgbClr val="000000">
                <a:alpha val="70000"/>
              </a:srgbClr>
            </a:outerShdw>
          </a:effectLst>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891" y="5750078"/>
            <a:ext cx="2682877" cy="1034389"/>
          </a:xfrm>
          <a:prstGeom prst="rect">
            <a:avLst/>
          </a:prstGeom>
          <a:ln>
            <a:noFill/>
          </a:ln>
          <a:effectLst>
            <a:outerShdw blurRad="190500" algn="tl" rotWithShape="0">
              <a:srgbClr val="000000">
                <a:alpha val="70000"/>
              </a:srgbClr>
            </a:outerShdw>
          </a:effectLst>
        </p:spPr>
      </p:pic>
      <p:pic>
        <p:nvPicPr>
          <p:cNvPr id="13" name="Grafik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3968" y="5744493"/>
            <a:ext cx="1593350" cy="1076224"/>
          </a:xfrm>
          <a:prstGeom prst="rect">
            <a:avLst/>
          </a:prstGeom>
          <a:ln>
            <a:noFill/>
          </a:ln>
          <a:effectLst>
            <a:outerShdw blurRad="190500" algn="tl" rotWithShape="0">
              <a:srgbClr val="000000">
                <a:alpha val="70000"/>
              </a:srgbClr>
            </a:outerShdw>
          </a:effectLst>
        </p:spPr>
      </p:pic>
      <p:pic>
        <p:nvPicPr>
          <p:cNvPr id="14" name="Grafik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0090" y="5744493"/>
            <a:ext cx="3517556" cy="581052"/>
          </a:xfrm>
          <a:prstGeom prst="rect">
            <a:avLst/>
          </a:prstGeom>
          <a:ln>
            <a:noFill/>
          </a:ln>
          <a:effectLst>
            <a:outerShdw blurRad="190500" algn="tl" rotWithShape="0">
              <a:srgbClr val="000000">
                <a:alpha val="70000"/>
              </a:srgbClr>
            </a:outerShdw>
          </a:effectLst>
        </p:spPr>
      </p:pic>
      <p:pic>
        <p:nvPicPr>
          <p:cNvPr id="15" name="Grafik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0090" y="6395704"/>
            <a:ext cx="3517556" cy="381000"/>
          </a:xfrm>
          <a:prstGeom prst="rect">
            <a:avLst/>
          </a:prstGeom>
          <a:ln>
            <a:noFill/>
          </a:ln>
          <a:effectLst>
            <a:outerShdw blurRad="190500" algn="tl" rotWithShape="0">
              <a:srgbClr val="000000">
                <a:alpha val="70000"/>
              </a:srgbClr>
            </a:outerShdw>
          </a:effectLst>
        </p:spPr>
      </p:pic>
      <p:pic>
        <p:nvPicPr>
          <p:cNvPr id="16" name="Grafik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81362" y="5744493"/>
            <a:ext cx="2823460" cy="570174"/>
          </a:xfrm>
          <a:prstGeom prst="rect">
            <a:avLst/>
          </a:prstGeom>
          <a:ln>
            <a:noFill/>
          </a:ln>
          <a:effectLst>
            <a:outerShdw blurRad="190500" algn="tl" rotWithShape="0">
              <a:srgbClr val="000000">
                <a:alpha val="70000"/>
              </a:srgbClr>
            </a:outerShdw>
          </a:effectLst>
        </p:spPr>
      </p:pic>
      <p:pic>
        <p:nvPicPr>
          <p:cNvPr id="17" name="Grafik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1362" y="6340889"/>
            <a:ext cx="2829447" cy="4721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3931904"/>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45"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ppt_w</p:attrName>
                                        </p:attrNameLst>
                                      </p:cBhvr>
                                      <p:tavLst>
                                        <p:tav tm="0" fmla="#ppt_w*sin(2.5*pi*$)">
                                          <p:val>
                                            <p:fltVal val="0"/>
                                          </p:val>
                                        </p:tav>
                                        <p:tav tm="100000">
                                          <p:val>
                                            <p:fltVal val="1"/>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6" presetClass="entr" presetSubtype="16"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childTnLst>
                          </p:cTn>
                        </p:par>
                        <p:par>
                          <p:cTn id="20" fill="hold">
                            <p:stCondLst>
                              <p:cond delay="4000"/>
                            </p:stCondLst>
                            <p:childTnLst>
                              <p:par>
                                <p:cTn id="21" presetID="6" presetClass="entr" presetSubtype="16"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1000"/>
                                        <p:tgtEl>
                                          <p:spTgt spid="5"/>
                                        </p:tgtEl>
                                      </p:cBhvr>
                                    </p:animEffect>
                                  </p:childTnLst>
                                </p:cTn>
                              </p:par>
                            </p:childTnLst>
                          </p:cTn>
                        </p:par>
                        <p:par>
                          <p:cTn id="24" fill="hold">
                            <p:stCondLst>
                              <p:cond delay="5500"/>
                            </p:stCondLst>
                            <p:childTnLst>
                              <p:par>
                                <p:cTn id="25" presetID="6" presetClass="entr" presetSubtype="16" fill="hold" nodeType="afterEffect">
                                  <p:stCondLst>
                                    <p:cond delay="75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1000"/>
                                        <p:tgtEl>
                                          <p:spTgt spid="8"/>
                                        </p:tgtEl>
                                      </p:cBhvr>
                                    </p:animEffect>
                                  </p:childTnLst>
                                </p:cTn>
                              </p:par>
                            </p:childTnLst>
                          </p:cTn>
                        </p:par>
                        <p:par>
                          <p:cTn id="28" fill="hold">
                            <p:stCondLst>
                              <p:cond delay="7250"/>
                            </p:stCondLst>
                            <p:childTnLst>
                              <p:par>
                                <p:cTn id="29" presetID="6" presetClass="entr" presetSubtype="16" fill="hold" nodeType="afterEffect">
                                  <p:stCondLst>
                                    <p:cond delay="75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childTnLst>
                          </p:cTn>
                        </p:par>
                        <p:par>
                          <p:cTn id="32" fill="hold">
                            <p:stCondLst>
                              <p:cond delay="9000"/>
                            </p:stCondLst>
                            <p:childTnLst>
                              <p:par>
                                <p:cTn id="33" presetID="6" presetClass="entr" presetSubtype="16" fill="hold" nodeType="afterEffect">
                                  <p:stCondLst>
                                    <p:cond delay="75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1000"/>
                                        <p:tgtEl>
                                          <p:spTgt spid="11"/>
                                        </p:tgtEl>
                                      </p:cBhvr>
                                    </p:animEffect>
                                  </p:childTnLst>
                                </p:cTn>
                              </p:par>
                            </p:childTnLst>
                          </p:cTn>
                        </p:par>
                        <p:par>
                          <p:cTn id="36" fill="hold">
                            <p:stCondLst>
                              <p:cond delay="10750"/>
                            </p:stCondLst>
                            <p:childTnLst>
                              <p:par>
                                <p:cTn id="37" presetID="6" presetClass="entr" presetSubtype="16" fill="hold" nodeType="afterEffect">
                                  <p:stCondLst>
                                    <p:cond delay="100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1000"/>
                                        <p:tgtEl>
                                          <p:spTgt spid="12"/>
                                        </p:tgtEl>
                                      </p:cBhvr>
                                    </p:animEffect>
                                  </p:childTnLst>
                                </p:cTn>
                              </p:par>
                            </p:childTnLst>
                          </p:cTn>
                        </p:par>
                        <p:par>
                          <p:cTn id="40" fill="hold">
                            <p:stCondLst>
                              <p:cond delay="12750"/>
                            </p:stCondLst>
                            <p:childTnLst>
                              <p:par>
                                <p:cTn id="41" presetID="6" presetClass="entr" presetSubtype="16" fill="hold" nodeType="afterEffect">
                                  <p:stCondLst>
                                    <p:cond delay="100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1000"/>
                                        <p:tgtEl>
                                          <p:spTgt spid="13"/>
                                        </p:tgtEl>
                                      </p:cBhvr>
                                    </p:animEffect>
                                  </p:childTnLst>
                                </p:cTn>
                              </p:par>
                            </p:childTnLst>
                          </p:cTn>
                        </p:par>
                        <p:par>
                          <p:cTn id="44" fill="hold">
                            <p:stCondLst>
                              <p:cond delay="14750"/>
                            </p:stCondLst>
                            <p:childTnLst>
                              <p:par>
                                <p:cTn id="45" presetID="6" presetClass="entr" presetSubtype="16" fill="hold" nodeType="afterEffect">
                                  <p:stCondLst>
                                    <p:cond delay="100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1000"/>
                                        <p:tgtEl>
                                          <p:spTgt spid="14"/>
                                        </p:tgtEl>
                                      </p:cBhvr>
                                    </p:animEffect>
                                  </p:childTnLst>
                                </p:cTn>
                              </p:par>
                            </p:childTnLst>
                          </p:cTn>
                        </p:par>
                        <p:par>
                          <p:cTn id="48" fill="hold">
                            <p:stCondLst>
                              <p:cond delay="16750"/>
                            </p:stCondLst>
                            <p:childTnLst>
                              <p:par>
                                <p:cTn id="49" presetID="6" presetClass="entr" presetSubtype="16" fill="hold" nodeType="afterEffect">
                                  <p:stCondLst>
                                    <p:cond delay="100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1000"/>
                                        <p:tgtEl>
                                          <p:spTgt spid="15"/>
                                        </p:tgtEl>
                                      </p:cBhvr>
                                    </p:animEffect>
                                  </p:childTnLst>
                                </p:cTn>
                              </p:par>
                            </p:childTnLst>
                          </p:cTn>
                        </p:par>
                        <p:par>
                          <p:cTn id="52" fill="hold">
                            <p:stCondLst>
                              <p:cond delay="18750"/>
                            </p:stCondLst>
                            <p:childTnLst>
                              <p:par>
                                <p:cTn id="53" presetID="6" presetClass="entr" presetSubtype="16" fill="hold" nodeType="afterEffect">
                                  <p:stCondLst>
                                    <p:cond delay="1000"/>
                                  </p:stCondLst>
                                  <p:childTnLst>
                                    <p:set>
                                      <p:cBhvr>
                                        <p:cTn id="54" dur="1" fill="hold">
                                          <p:stCondLst>
                                            <p:cond delay="0"/>
                                          </p:stCondLst>
                                        </p:cTn>
                                        <p:tgtEl>
                                          <p:spTgt spid="16"/>
                                        </p:tgtEl>
                                        <p:attrNameLst>
                                          <p:attrName>style.visibility</p:attrName>
                                        </p:attrNameLst>
                                      </p:cBhvr>
                                      <p:to>
                                        <p:strVal val="visible"/>
                                      </p:to>
                                    </p:set>
                                    <p:animEffect transition="in" filter="circle(in)">
                                      <p:cBhvr>
                                        <p:cTn id="55" dur="1000"/>
                                        <p:tgtEl>
                                          <p:spTgt spid="16"/>
                                        </p:tgtEl>
                                      </p:cBhvr>
                                    </p:animEffect>
                                  </p:childTnLst>
                                </p:cTn>
                              </p:par>
                            </p:childTnLst>
                          </p:cTn>
                        </p:par>
                        <p:par>
                          <p:cTn id="56" fill="hold">
                            <p:stCondLst>
                              <p:cond delay="20750"/>
                            </p:stCondLst>
                            <p:childTnLst>
                              <p:par>
                                <p:cTn id="57" presetID="6" presetClass="entr" presetSubtype="16" fill="hold" nodeType="afterEffect">
                                  <p:stCondLst>
                                    <p:cond delay="1000"/>
                                  </p:stCondLst>
                                  <p:childTnLst>
                                    <p:set>
                                      <p:cBhvr>
                                        <p:cTn id="58" dur="1" fill="hold">
                                          <p:stCondLst>
                                            <p:cond delay="0"/>
                                          </p:stCondLst>
                                        </p:cTn>
                                        <p:tgtEl>
                                          <p:spTgt spid="17"/>
                                        </p:tgtEl>
                                        <p:attrNameLst>
                                          <p:attrName>style.visibility</p:attrName>
                                        </p:attrNameLst>
                                      </p:cBhvr>
                                      <p:to>
                                        <p:strVal val="visible"/>
                                      </p:to>
                                    </p:set>
                                    <p:animEffect transition="in" filter="circle(in)">
                                      <p:cBhvr>
                                        <p:cTn id="5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172720" y="168326"/>
            <a:ext cx="10586720" cy="682917"/>
          </a:xfrm>
          <a:solidFill>
            <a:schemeClr val="accent3">
              <a:lumMod val="20000"/>
              <a:lumOff val="80000"/>
            </a:schemeClr>
          </a:solidFill>
          <a:ln w="38100">
            <a:solidFill>
              <a:srgbClr val="0070C0"/>
            </a:solidFill>
          </a:ln>
        </p:spPr>
        <p:txBody>
          <a:bodyPr>
            <a:normAutofit fontScale="90000"/>
          </a:bodyPr>
          <a:lstStyle/>
          <a:p>
            <a:pPr algn="ctr"/>
            <a:r>
              <a:rPr lang="de-DE" sz="4000" b="1" dirty="0" smtClean="0">
                <a:solidFill>
                  <a:srgbClr val="0070C0"/>
                </a:solidFill>
                <a:latin typeface="Arial" panose="020B0604020202020204" pitchFamily="34" charset="0"/>
                <a:cs typeface="Arial" panose="020B0604020202020204" pitchFamily="34" charset="0"/>
              </a:rPr>
              <a:t>Was ist für uns Wichtig </a:t>
            </a:r>
            <a:r>
              <a:rPr lang="de-DE" sz="4000" b="1" dirty="0" smtClean="0">
                <a:solidFill>
                  <a:schemeClr val="accent4"/>
                </a:solidFill>
                <a:latin typeface="Arial" panose="020B0604020202020204" pitchFamily="34" charset="0"/>
                <a:cs typeface="Arial" panose="020B0604020202020204" pitchFamily="34" charset="0"/>
              </a:rPr>
              <a:t>„Herzerkrankungen“</a:t>
            </a:r>
            <a:endParaRPr lang="de-DE" sz="4000" b="1" dirty="0">
              <a:solidFill>
                <a:schemeClr val="accent4"/>
              </a:solidFill>
              <a:latin typeface="Arial" panose="020B0604020202020204" pitchFamily="34" charset="0"/>
              <a:cs typeface="Arial" panose="020B0604020202020204" pitchFamily="34" charset="0"/>
            </a:endParaRPr>
          </a:p>
        </p:txBody>
      </p:sp>
      <p:sp>
        <p:nvSpPr>
          <p:cNvPr id="4" name="Textfeld 3"/>
          <p:cNvSpPr txBox="1"/>
          <p:nvPr/>
        </p:nvSpPr>
        <p:spPr>
          <a:xfrm>
            <a:off x="172720" y="1035680"/>
            <a:ext cx="11887200" cy="1708160"/>
          </a:xfrm>
          <a:prstGeom prst="rect">
            <a:avLst/>
          </a:prstGeom>
          <a:solidFill>
            <a:schemeClr val="accent3">
              <a:lumMod val="20000"/>
              <a:lumOff val="80000"/>
            </a:schemeClr>
          </a:solidFill>
          <a:ln w="38100">
            <a:solidFill>
              <a:srgbClr val="0070C0"/>
            </a:solidFill>
          </a:ln>
        </p:spPr>
        <p:txBody>
          <a:bodyPr wrap="square" rtlCol="0">
            <a:spAutoFit/>
          </a:bodyPr>
          <a:lstStyle/>
          <a:p>
            <a:r>
              <a:rPr lang="de-DE" sz="1500" b="1" dirty="0">
                <a:solidFill>
                  <a:srgbClr val="0070C0"/>
                </a:solidFill>
                <a:latin typeface="Arial" panose="020B0604020202020204" pitchFamily="34" charset="0"/>
                <a:cs typeface="Arial" panose="020B0604020202020204" pitchFamily="34" charset="0"/>
              </a:rPr>
              <a:t>Zwischen 70- und 80-mal An- und Entspannen in der Minute bedeuten 2,5 Milliarden identische Bewegungen in einem 70 Jahre währenden Menschenleben. Wen wundert es da, dass die permanent aktive Blutpumpe bisweilen Abnutzungserscheinungen und Defekte aufweist. Laut Berichten der Weltgesundheitsorganisation WHO resultierten über 30 Prozent der weltweiten Todesfälle im letzten Jahr aus Herz- und Gefäßkrankheiten - das sind fast 17 Millionen tödliche kardiovaskuläre Störungen. Immer wieder angeführte Hauptursachen sind die üblichen "Zivilisationsfaktoren" wie Stress, Rauchen, zu fettes Essen, damit einhergehendes Übergewicht oder Bluthochdruck. Aber auch genetische Disposition oder Virusinfektionen können Herzerkrankungen verursachen. Hier eine Liste der am häufigsten verbreiteten Kardiopathien: </a:t>
            </a: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 y="2905760"/>
            <a:ext cx="7335520" cy="3881120"/>
          </a:xfrm>
          <a:prstGeom prst="rect">
            <a:avLst/>
          </a:prstGeom>
          <a:solidFill>
            <a:schemeClr val="accent3">
              <a:lumMod val="20000"/>
              <a:lumOff val="80000"/>
            </a:schemeClr>
          </a:solidFill>
          <a:ln>
            <a:noFill/>
          </a:ln>
          <a:effectLst>
            <a:outerShdw blurRad="190500" algn="tl" rotWithShape="0">
              <a:srgbClr val="000000">
                <a:alpha val="70000"/>
              </a:srgbClr>
            </a:outerShdw>
          </a:effectLst>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2271" y="128464"/>
            <a:ext cx="917649" cy="762640"/>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9379" y="2928277"/>
            <a:ext cx="4430541" cy="38586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16116195"/>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25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Effect transition="in" filter="fade">
                                      <p:cBhvr>
                                        <p:cTn id="15" dur="1000"/>
                                        <p:tgtEl>
                                          <p:spTgt spid="9"/>
                                        </p:tgtEl>
                                      </p:cBhvr>
                                    </p:animEffect>
                                  </p:childTnLst>
                                </p:cTn>
                              </p:par>
                            </p:childTnLst>
                          </p:cTn>
                        </p:par>
                        <p:par>
                          <p:cTn id="16" fill="hold">
                            <p:stCondLst>
                              <p:cond delay="2500"/>
                            </p:stCondLst>
                            <p:childTnLst>
                              <p:par>
                                <p:cTn id="17" presetID="53" presetClass="entr" presetSubtype="16" fill="hold" grpId="0" nodeType="after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par>
                          <p:cTn id="22" fill="hold">
                            <p:stCondLst>
                              <p:cond delay="3750"/>
                            </p:stCondLst>
                            <p:childTnLst>
                              <p:par>
                                <p:cTn id="23" presetID="53" presetClass="entr" presetSubtype="16" fill="hold" nodeType="afterEffect">
                                  <p:stCondLst>
                                    <p:cond delay="25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Effect transition="in" filter="fade">
                                      <p:cBhvr>
                                        <p:cTn id="27" dur="1000"/>
                                        <p:tgtEl>
                                          <p:spTgt spid="8"/>
                                        </p:tgtEl>
                                      </p:cBhvr>
                                    </p:animEffect>
                                  </p:childTnLst>
                                </p:cTn>
                              </p:par>
                            </p:childTnLst>
                          </p:cTn>
                        </p:par>
                        <p:par>
                          <p:cTn id="28" fill="hold">
                            <p:stCondLst>
                              <p:cond delay="5000"/>
                            </p:stCondLst>
                            <p:childTnLst>
                              <p:par>
                                <p:cTn id="29" presetID="53" presetClass="entr" presetSubtype="16" fill="hold" nodeType="afterEffect">
                                  <p:stCondLst>
                                    <p:cond delay="25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68937" y="20406"/>
            <a:ext cx="3190240" cy="910590"/>
          </a:xfrm>
          <a:solidFill>
            <a:schemeClr val="accent3">
              <a:lumMod val="20000"/>
              <a:lumOff val="80000"/>
            </a:schemeClr>
          </a:solidFill>
          <a:ln w="38100">
            <a:solidFill>
              <a:srgbClr val="0070C0"/>
            </a:solidFill>
          </a:ln>
        </p:spPr>
        <p:txBody>
          <a:bodyPr>
            <a:noAutofit/>
          </a:bodyPr>
          <a:lstStyle/>
          <a:p>
            <a:pPr algn="ctr"/>
            <a:r>
              <a:rPr lang="de-DE" sz="5400" b="1" dirty="0" smtClean="0">
                <a:solidFill>
                  <a:schemeClr val="accent2"/>
                </a:solidFill>
                <a:latin typeface="Brush Script MT" panose="03060802040406070304" pitchFamily="66" charset="0"/>
                <a:cs typeface="Arial" panose="020B0604020202020204" pitchFamily="34" charset="0"/>
              </a:rPr>
              <a:t>Schlusswort</a:t>
            </a:r>
            <a:endParaRPr lang="de-DE" sz="5400" b="1" dirty="0">
              <a:solidFill>
                <a:schemeClr val="accent2"/>
              </a:solidFill>
              <a:latin typeface="Brush Script MT" panose="03060802040406070304" pitchFamily="66" charset="0"/>
              <a:cs typeface="Arial" panose="020B0604020202020204" pitchFamily="34" charset="0"/>
            </a:endParaRPr>
          </a:p>
        </p:txBody>
      </p:sp>
      <p:sp>
        <p:nvSpPr>
          <p:cNvPr id="3" name="Textfeld 2"/>
          <p:cNvSpPr txBox="1"/>
          <p:nvPr/>
        </p:nvSpPr>
        <p:spPr>
          <a:xfrm>
            <a:off x="99577" y="970280"/>
            <a:ext cx="11940023" cy="4708981"/>
          </a:xfrm>
          <a:prstGeom prst="rect">
            <a:avLst/>
          </a:prstGeom>
          <a:solidFill>
            <a:schemeClr val="accent3">
              <a:lumMod val="20000"/>
              <a:lumOff val="80000"/>
            </a:schemeClr>
          </a:solidFill>
          <a:ln w="38100">
            <a:solidFill>
              <a:srgbClr val="0070C0"/>
            </a:solidFill>
          </a:ln>
        </p:spPr>
        <p:txBody>
          <a:bodyPr wrap="square" rtlCol="0">
            <a:spAutoFit/>
          </a:bodyPr>
          <a:lstStyle/>
          <a:p>
            <a:pPr algn="ctr"/>
            <a:r>
              <a:rPr lang="de-DE" sz="1500" dirty="0" smtClean="0">
                <a:solidFill>
                  <a:srgbClr val="0070C0"/>
                </a:solidFill>
                <a:latin typeface="Arial" panose="020B0604020202020204" pitchFamily="34" charset="0"/>
                <a:cs typeface="Arial" panose="020B0604020202020204" pitchFamily="34" charset="0"/>
              </a:rPr>
              <a:t>Diese Präsentation, kann natürlich nur ein kurzer Abriss unserer Aktivitäten sein. Es geht uns hier nicht darum, alle unsere Unternehmungen, Ausflüge, Vorträge, Beisammensein usw. punktuell aufzulisten, sondern in einer ansprechenden Form, die Vielfalt unseres Tuns zu zeigen. Im Vordergrund unserer ehrenamtlichen Arbeit, steht immer die Hilfe und Unterstützung der </a:t>
            </a:r>
            <a:r>
              <a:rPr lang="de-DE" sz="1500" dirty="0">
                <a:solidFill>
                  <a:srgbClr val="0070C0"/>
                </a:solidFill>
                <a:latin typeface="Arial" panose="020B0604020202020204" pitchFamily="34" charset="0"/>
                <a:cs typeface="Arial" panose="020B0604020202020204" pitchFamily="34" charset="0"/>
              </a:rPr>
              <a:t>b</a:t>
            </a:r>
            <a:r>
              <a:rPr lang="de-DE" sz="1500" dirty="0" smtClean="0">
                <a:solidFill>
                  <a:srgbClr val="0070C0"/>
                </a:solidFill>
                <a:latin typeface="Arial" panose="020B0604020202020204" pitchFamily="34" charset="0"/>
                <a:cs typeface="Arial" panose="020B0604020202020204" pitchFamily="34" charset="0"/>
              </a:rPr>
              <a:t>etroffenen Menschen und ihrer Angehörigen.  Wir wollen für alle eine Stütze sein, so wie es der Pfahl für unseren Lebensbaum ist, welchen wir als Symbol für unsere Selbsthilfegruppe gewählt haben. In vielen Gesprächen, auch mit Vertretern anderer Selbsthilfegruppen, wird uns immer wieder bestätigt, welch sehr großen Stellenwert diese Arbeit bei vielen Menschen hat und wie effektiv diese für einen Betroffenen oder Angehörigen sein kann. Natürlich hängt der Erfolg einer Selbsthilfegruppe auch davon ab, in welcher Form die Mitglieder bereit sind in dieser Gruppe mitzuwirken und mit ihren positiven Einstellungen und den eigenen Umgang mit ihrer Krankheit zu einem interessanten Gruppenleben beitragen. Wir setzen uns immer dafür ein, alle Mitglieder zum Mitwirken zu veranlassen. Bei uns ist jeder gleichberechtigt und hat den selben Stellenwert. Niemand wird zu irgendetwas gezwungen. Sicherlich macht der Eine oder Andere, auf Grund seiner Fähigkeiten etwas mehr, aber es gibt Keinen der alles bestimmt und den anderen vorschreibt. Jeder Erfolg in der Gruppe ist immer das Verdienst aller Mitglieder. Nur dadurch kann nach unserer Auffassung ein erfolgreiches Gruppenleben garantiert werden. Genauso legen wir Wert darauf, das unsere Selbsthilfegruppe nicht zum Kaffeekränzchen wird, sondern das immer die Hilfe und Motivation für unsere Mitglieder und der daraus resultierenden besseren Lebensqualität und Teilhabe am gesellschaftlichen Leben im Vordergrund stehen. Ein wichtiges Ziel bleibt für uns immer die Gewinnung von neuen Mitgliedern, ohne diese Anstrengung würde unsere Gruppe über kurz oder lang nicht mehr existieren. Es gibt sehr viele Betroffene, welchen wir hiermit Mut zusprechen wollen, den Weg zu uns zu finden, denn unter Gleichgesinnten ist es oft sehr viel leichter einen besseren Umgang mit seiner Krankheit und den daraus entstehenden Folgen zu erreichen als allein. Wir sind jedenfalls bereit dazu, denn wir wissen aus eigener Erfahrung nur zu gut, wie schnell man aus dem gesundheitlichen, beruflichen und sozialen Gleichgewicht durch einen schnellen und unerwarteten Schicksalsschlag, sei es durch einen Schlaganfall oder eine schwere Herzerkrankung, geraten kann.</a:t>
            </a:r>
            <a:endParaRPr lang="de-DE" dirty="0">
              <a:solidFill>
                <a:srgbClr val="0070C0"/>
              </a:solidFill>
              <a:latin typeface="Arial" panose="020B0604020202020204" pitchFamily="34" charset="0"/>
              <a:cs typeface="Arial" panose="020B0604020202020204" pitchFamily="34" charset="0"/>
            </a:endParaRPr>
          </a:p>
        </p:txBody>
      </p:sp>
      <p:sp>
        <p:nvSpPr>
          <p:cNvPr id="4" name="Textfeld 3"/>
          <p:cNvSpPr txBox="1"/>
          <p:nvPr/>
        </p:nvSpPr>
        <p:spPr>
          <a:xfrm>
            <a:off x="2701924" y="5865035"/>
            <a:ext cx="9331960" cy="769441"/>
          </a:xfrm>
          <a:prstGeom prst="rect">
            <a:avLst/>
          </a:prstGeom>
          <a:solidFill>
            <a:schemeClr val="accent3">
              <a:lumMod val="20000"/>
              <a:lumOff val="80000"/>
            </a:schemeClr>
          </a:solidFill>
          <a:ln w="38100">
            <a:solidFill>
              <a:srgbClr val="0070C0"/>
            </a:solidFill>
          </a:ln>
        </p:spPr>
        <p:txBody>
          <a:bodyPr wrap="square" rtlCol="0">
            <a:spAutoFit/>
          </a:bodyPr>
          <a:lstStyle/>
          <a:p>
            <a:r>
              <a:rPr lang="de-DE" sz="4400" b="1" dirty="0">
                <a:solidFill>
                  <a:schemeClr val="accent2"/>
                </a:solidFill>
                <a:latin typeface="Brush Script MT" panose="03060802040406070304" pitchFamily="66" charset="0"/>
                <a:cs typeface="Arial" panose="020B0604020202020204" pitchFamily="34" charset="0"/>
              </a:rPr>
              <a:t>Ihre Selbsthilfegruppe „LEBENSBAUM</a:t>
            </a:r>
            <a:r>
              <a:rPr lang="de-DE" sz="4400" b="1" dirty="0" smtClean="0">
                <a:solidFill>
                  <a:schemeClr val="accent2"/>
                </a:solidFill>
                <a:latin typeface="Brush Script MT" panose="03060802040406070304" pitchFamily="66" charset="0"/>
                <a:cs typeface="Arial" panose="020B0604020202020204" pitchFamily="34" charset="0"/>
              </a:rPr>
              <a:t>“</a:t>
            </a:r>
            <a:endParaRPr lang="de-DE" sz="44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59" y="5770716"/>
            <a:ext cx="834155" cy="990779"/>
          </a:xfrm>
          <a:prstGeom prst="rect">
            <a:avLst/>
          </a:prstGeom>
          <a:ln>
            <a:noFill/>
          </a:ln>
          <a:effectLst>
            <a:outerShdw blurRad="190500" algn="tl" rotWithShape="0">
              <a:srgbClr val="000000">
                <a:alpha val="70000"/>
              </a:srgbClr>
            </a:outerShdw>
          </a:effectLst>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584354" y="5924682"/>
            <a:ext cx="334398" cy="650145"/>
          </a:xfrm>
          <a:prstGeom prst="rect">
            <a:avLst/>
          </a:prstGeom>
          <a:ln>
            <a:noFill/>
          </a:ln>
          <a:effectLst>
            <a:outerShdw blurRad="190500" algn="tl" rotWithShape="0">
              <a:srgbClr val="000000">
                <a:alpha val="70000"/>
              </a:srgbClr>
            </a:outerShdw>
          </a:effectLst>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7" y="29931"/>
            <a:ext cx="1214120" cy="910590"/>
          </a:xfrm>
          <a:prstGeom prst="rect">
            <a:avLst/>
          </a:prstGeom>
          <a:ln>
            <a:noFill/>
          </a:ln>
          <a:effectLst>
            <a:outerShdw blurRad="190500" algn="tl" rotWithShape="0">
              <a:srgbClr val="000000">
                <a:alpha val="70000"/>
              </a:srgbClr>
            </a:outerShdw>
          </a:effectLst>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6557" y="22311"/>
            <a:ext cx="1214120" cy="910590"/>
          </a:xfrm>
          <a:prstGeom prst="rect">
            <a:avLst/>
          </a:prstGeom>
          <a:ln>
            <a:noFill/>
          </a:ln>
          <a:effectLst>
            <a:outerShdw blurRad="190500" algn="tl" rotWithShape="0">
              <a:srgbClr val="000000">
                <a:alpha val="70000"/>
              </a:srgbClr>
            </a:outerShdw>
          </a:effectLst>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2591317" y="14691"/>
            <a:ext cx="1234440" cy="925830"/>
          </a:xfrm>
          <a:prstGeom prst="rect">
            <a:avLst/>
          </a:prstGeom>
          <a:ln>
            <a:noFill/>
          </a:ln>
          <a:effectLst>
            <a:outerShdw blurRad="190500" algn="tl" rotWithShape="0">
              <a:srgbClr val="000000">
                <a:alpha val="70000"/>
              </a:srgbClr>
            </a:outerShdw>
          </a:effectLst>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3782" y="14690"/>
            <a:ext cx="1247140" cy="925831"/>
          </a:xfrm>
          <a:prstGeom prst="rect">
            <a:avLst/>
          </a:prstGeom>
          <a:ln>
            <a:noFill/>
          </a:ln>
          <a:effectLst>
            <a:outerShdw blurRad="190500" algn="tl" rotWithShape="0">
              <a:srgbClr val="000000">
                <a:alpha val="70000"/>
              </a:srgbClr>
            </a:outerShdw>
          </a:effectLst>
        </p:spPr>
      </p:pic>
      <p:pic>
        <p:nvPicPr>
          <p:cNvPr id="11" name="Grafi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5527" y="14690"/>
            <a:ext cx="1198880" cy="920116"/>
          </a:xfrm>
          <a:prstGeom prst="rect">
            <a:avLst/>
          </a:prstGeom>
          <a:ln>
            <a:noFill/>
          </a:ln>
          <a:effectLst>
            <a:outerShdw blurRad="190500" algn="tl" rotWithShape="0">
              <a:srgbClr val="000000">
                <a:alpha val="70000"/>
              </a:srgbClr>
            </a:outerShdw>
          </a:effectLst>
        </p:spPr>
      </p:pic>
      <p:pic>
        <p:nvPicPr>
          <p:cNvPr id="12" name="Grafi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9011" y="18501"/>
            <a:ext cx="1322189" cy="914400"/>
          </a:xfrm>
          <a:prstGeom prst="rect">
            <a:avLst/>
          </a:prstGeom>
          <a:ln>
            <a:noFill/>
          </a:ln>
          <a:effectLst>
            <a:outerShdw blurRad="190500" algn="tl" rotWithShape="0">
              <a:srgbClr val="000000">
                <a:alpha val="70000"/>
              </a:srgbClr>
            </a:outerShdw>
          </a:effectLst>
        </p:spPr>
      </p:pic>
      <p:pic>
        <p:nvPicPr>
          <p:cNvPr id="14" name="Grafik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85804" y="29931"/>
            <a:ext cx="1148080" cy="910590"/>
          </a:xfrm>
          <a:prstGeom prst="rect">
            <a:avLst/>
          </a:prstGeom>
          <a:ln>
            <a:noFill/>
          </a:ln>
          <a:effectLst>
            <a:outerShdw blurRad="190500" algn="tl" rotWithShape="0">
              <a:srgbClr val="000000">
                <a:alpha val="70000"/>
              </a:srgbClr>
            </a:outerShdw>
          </a:effectLst>
        </p:spPr>
      </p:pic>
      <p:pic>
        <p:nvPicPr>
          <p:cNvPr id="16" name="Grafik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6774" y="5722467"/>
            <a:ext cx="858520" cy="10872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6400506"/>
      </p:ext>
    </p:extLst>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par>
                          <p:cTn id="12" fill="hold">
                            <p:stCondLst>
                              <p:cond delay="2250"/>
                            </p:stCondLst>
                            <p:childTnLst>
                              <p:par>
                                <p:cTn id="13" presetID="6" presetClass="entr" presetSubtype="16" fill="hold" grpId="0" nodeType="after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1000"/>
                                        <p:tgtEl>
                                          <p:spTgt spid="4"/>
                                        </p:tgtEl>
                                      </p:cBhvr>
                                    </p:animEffect>
                                  </p:childTnLst>
                                </p:cTn>
                              </p:par>
                            </p:childTnLst>
                          </p:cTn>
                        </p:par>
                        <p:par>
                          <p:cTn id="16" fill="hold">
                            <p:stCondLst>
                              <p:cond delay="3500"/>
                            </p:stCondLst>
                            <p:childTnLst>
                              <p:par>
                                <p:cTn id="17" presetID="45" presetClass="entr" presetSubtype="0" fill="hold" nodeType="afterEffect">
                                  <p:stCondLst>
                                    <p:cond delay="2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ppt_w</p:attrName>
                                        </p:attrNameLst>
                                      </p:cBhvr>
                                      <p:tavLst>
                                        <p:tav tm="0" fmla="#ppt_w*sin(2.5*pi*$)">
                                          <p:val>
                                            <p:fltVal val="0"/>
                                          </p:val>
                                        </p:tav>
                                        <p:tav tm="100000">
                                          <p:val>
                                            <p:fltVal val="1"/>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4750"/>
                            </p:stCondLst>
                            <p:childTnLst>
                              <p:par>
                                <p:cTn id="23" presetID="45" presetClass="entr" presetSubtype="0" fill="hold" nodeType="afterEffect">
                                  <p:stCondLst>
                                    <p:cond delay="2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ppt_w</p:attrName>
                                        </p:attrNameLst>
                                      </p:cBhvr>
                                      <p:tavLst>
                                        <p:tav tm="0" fmla="#ppt_w*sin(2.5*pi*$)">
                                          <p:val>
                                            <p:fltVal val="0"/>
                                          </p:val>
                                        </p:tav>
                                        <p:tav tm="100000">
                                          <p:val>
                                            <p:fltVal val="1"/>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childTnLst>
                                </p:cTn>
                              </p:par>
                            </p:childTnLst>
                          </p:cTn>
                        </p:par>
                        <p:par>
                          <p:cTn id="28" fill="hold">
                            <p:stCondLst>
                              <p:cond delay="6000"/>
                            </p:stCondLst>
                            <p:childTnLst>
                              <p:par>
                                <p:cTn id="29" presetID="10" presetClass="entr" presetSubtype="0" fill="hold" nodeType="afterEffect">
                                  <p:stCondLst>
                                    <p:cond delay="25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6750"/>
                            </p:stCondLst>
                            <p:childTnLst>
                              <p:par>
                                <p:cTn id="33" presetID="10" presetClass="entr" presetSubtype="0" fill="hold" nodeType="afterEffect">
                                  <p:stCondLst>
                                    <p:cond delay="25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7500"/>
                            </p:stCondLst>
                            <p:childTnLst>
                              <p:par>
                                <p:cTn id="37" presetID="10" presetClass="entr" presetSubtype="0" fill="hold" nodeType="afterEffect">
                                  <p:stCondLst>
                                    <p:cond delay="25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8250"/>
                            </p:stCondLst>
                            <p:childTnLst>
                              <p:par>
                                <p:cTn id="41" presetID="10" presetClass="entr" presetSubtype="0" fill="hold" nodeType="afterEffect">
                                  <p:stCondLst>
                                    <p:cond delay="25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9000"/>
                            </p:stCondLst>
                            <p:childTnLst>
                              <p:par>
                                <p:cTn id="45" presetID="10" presetClass="entr" presetSubtype="0" fill="hold" nodeType="afterEffect">
                                  <p:stCondLst>
                                    <p:cond delay="25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p:stCondLst>
                              <p:cond delay="9750"/>
                            </p:stCondLst>
                            <p:childTnLst>
                              <p:par>
                                <p:cTn id="49" presetID="10" presetClass="entr" presetSubtype="0" fill="hold" nodeType="afterEffect">
                                  <p:stCondLst>
                                    <p:cond delay="25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10500"/>
                            </p:stCondLst>
                            <p:childTnLst>
                              <p:par>
                                <p:cTn id="53" presetID="10" presetClass="entr" presetSubtype="0" fill="hold" nodeType="afterEffect">
                                  <p:stCondLst>
                                    <p:cond delay="25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par>
                          <p:cTn id="56" fill="hold">
                            <p:stCondLst>
                              <p:cond delay="11250"/>
                            </p:stCondLst>
                            <p:childTnLst>
                              <p:par>
                                <p:cTn id="57" presetID="10" presetClass="entr" presetSubtype="0" fill="hold" nodeType="afterEffect">
                                  <p:stCondLst>
                                    <p:cond delay="25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8600" y="134404"/>
            <a:ext cx="6972299" cy="783542"/>
          </a:xfrm>
          <a:solidFill>
            <a:schemeClr val="accent3">
              <a:lumMod val="20000"/>
              <a:lumOff val="80000"/>
            </a:schemeClr>
          </a:solidFill>
          <a:ln w="38100">
            <a:solidFill>
              <a:srgbClr val="0070C0"/>
            </a:solidFill>
          </a:ln>
        </p:spPr>
        <p:txBody>
          <a:bodyPr>
            <a:normAutofit/>
          </a:bodyPr>
          <a:lstStyle/>
          <a:p>
            <a:pPr algn="ctr"/>
            <a:r>
              <a:rPr lang="de-DE" sz="4000" b="1" dirty="0">
                <a:solidFill>
                  <a:srgbClr val="0070C0"/>
                </a:solidFill>
                <a:latin typeface="Arial" panose="020B0604020202020204" pitchFamily="34" charset="0"/>
                <a:cs typeface="Arial" panose="020B0604020202020204" pitchFamily="34" charset="0"/>
              </a:rPr>
              <a:t>Gründungsmitglieder 1994</a:t>
            </a:r>
          </a:p>
        </p:txBody>
      </p:sp>
      <p:sp>
        <p:nvSpPr>
          <p:cNvPr id="3" name="Inhaltsplatzhalter 2"/>
          <p:cNvSpPr>
            <a:spLocks noGrp="1"/>
          </p:cNvSpPr>
          <p:nvPr>
            <p:ph idx="1"/>
          </p:nvPr>
        </p:nvSpPr>
        <p:spPr>
          <a:xfrm>
            <a:off x="258489" y="1032534"/>
            <a:ext cx="10937791" cy="1771134"/>
          </a:xfrm>
          <a:solidFill>
            <a:schemeClr val="accent3">
              <a:lumMod val="20000"/>
              <a:lumOff val="80000"/>
            </a:schemeClr>
          </a:solidFill>
          <a:ln w="38100">
            <a:solidFill>
              <a:srgbClr val="0070C0"/>
            </a:solidFill>
          </a:ln>
        </p:spPr>
        <p:txBody>
          <a:bodyPr>
            <a:normAutofit/>
          </a:bodyPr>
          <a:lstStyle/>
          <a:p>
            <a:pPr marL="0" indent="0">
              <a:buNone/>
            </a:pPr>
            <a:r>
              <a:rPr lang="de-DE" sz="2000" b="1" dirty="0">
                <a:solidFill>
                  <a:schemeClr val="accent2">
                    <a:lumMod val="75000"/>
                  </a:schemeClr>
                </a:solidFill>
                <a:latin typeface="Arial" panose="020B0604020202020204" pitchFamily="34" charset="0"/>
                <a:cs typeface="Arial" panose="020B0604020202020204" pitchFamily="34" charset="0"/>
              </a:rPr>
              <a:t>Die Selbsthilfegruppe „Schlaganfall-Betroffene“ Dippoldiswalde wurde am </a:t>
            </a:r>
            <a:r>
              <a:rPr lang="de-DE" sz="2000" b="1" dirty="0" smtClean="0">
                <a:solidFill>
                  <a:schemeClr val="accent2">
                    <a:lumMod val="75000"/>
                  </a:schemeClr>
                </a:solidFill>
                <a:latin typeface="Arial" panose="020B0604020202020204" pitchFamily="34" charset="0"/>
                <a:cs typeface="Arial" panose="020B0604020202020204" pitchFamily="34" charset="0"/>
              </a:rPr>
              <a:t>12. </a:t>
            </a:r>
            <a:r>
              <a:rPr lang="de-DE" sz="2000" b="1" dirty="0">
                <a:solidFill>
                  <a:schemeClr val="accent2">
                    <a:lumMod val="75000"/>
                  </a:schemeClr>
                </a:solidFill>
                <a:latin typeface="Arial" panose="020B0604020202020204" pitchFamily="34" charset="0"/>
                <a:cs typeface="Arial" panose="020B0604020202020204" pitchFamily="34" charset="0"/>
              </a:rPr>
              <a:t>April 1994 durch folgende Personen gegründet:</a:t>
            </a:r>
          </a:p>
          <a:p>
            <a:pPr marL="0" indent="0">
              <a:buNone/>
            </a:pPr>
            <a:r>
              <a:rPr lang="de-DE" sz="2000" b="1" dirty="0">
                <a:solidFill>
                  <a:srgbClr val="0070C0"/>
                </a:solidFill>
                <a:latin typeface="Arial" panose="020B0604020202020204" pitchFamily="34" charset="0"/>
                <a:cs typeface="Arial" panose="020B0604020202020204" pitchFamily="34" charset="0"/>
              </a:rPr>
              <a:t>Frau Hofmann </a:t>
            </a:r>
            <a:r>
              <a:rPr lang="de-DE" sz="2000" dirty="0">
                <a:latin typeface="Arial" panose="020B0604020202020204" pitchFamily="34" charset="0"/>
                <a:cs typeface="Arial" panose="020B0604020202020204" pitchFamily="34" charset="0"/>
              </a:rPr>
              <a:t>- Sozialarbeiterin im Sozialen Dienst der AOK</a:t>
            </a:r>
          </a:p>
          <a:p>
            <a:pPr marL="0" indent="0">
              <a:buNone/>
            </a:pPr>
            <a:r>
              <a:rPr lang="de-DE" sz="2000" b="1" dirty="0">
                <a:solidFill>
                  <a:srgbClr val="0070C0"/>
                </a:solidFill>
                <a:latin typeface="Arial" panose="020B0604020202020204" pitchFamily="34" charset="0"/>
                <a:cs typeface="Arial" panose="020B0604020202020204" pitchFamily="34" charset="0"/>
              </a:rPr>
              <a:t>Frau </a:t>
            </a:r>
            <a:r>
              <a:rPr lang="de-DE" sz="2000" b="1" dirty="0" err="1">
                <a:solidFill>
                  <a:srgbClr val="0070C0"/>
                </a:solidFill>
                <a:latin typeface="Arial" panose="020B0604020202020204" pitchFamily="34" charset="0"/>
                <a:cs typeface="Arial" panose="020B0604020202020204" pitchFamily="34" charset="0"/>
              </a:rPr>
              <a:t>Kunath</a:t>
            </a:r>
            <a:r>
              <a:rPr lang="de-DE" sz="2000" b="1" dirty="0">
                <a:solidFill>
                  <a:srgbClr val="0070C0"/>
                </a:solidFill>
                <a:latin typeface="Arial" panose="020B0604020202020204" pitchFamily="34" charset="0"/>
                <a:cs typeface="Arial" panose="020B0604020202020204" pitchFamily="34" charset="0"/>
              </a:rPr>
              <a:t> </a:t>
            </a:r>
            <a:r>
              <a:rPr lang="de-DE" sz="2000" b="1" dirty="0"/>
              <a:t>–</a:t>
            </a:r>
            <a:r>
              <a:rPr lang="de-DE" sz="2000" dirty="0"/>
              <a:t> </a:t>
            </a:r>
            <a:r>
              <a:rPr lang="de-DE" sz="2000" dirty="0">
                <a:latin typeface="Arial" panose="020B0604020202020204" pitchFamily="34" charset="0"/>
                <a:cs typeface="Arial" panose="020B0604020202020204" pitchFamily="34" charset="0"/>
              </a:rPr>
              <a:t>Sozialarbeiterin der </a:t>
            </a:r>
            <a:r>
              <a:rPr lang="de-DE" sz="2000" dirty="0" smtClean="0">
                <a:latin typeface="Arial" panose="020B0604020202020204" pitchFamily="34" charset="0"/>
                <a:cs typeface="Arial" panose="020B0604020202020204" pitchFamily="34" charset="0"/>
              </a:rPr>
              <a:t>Behindertenberatungsstelle des </a:t>
            </a:r>
            <a:r>
              <a:rPr lang="de-DE" sz="2000" dirty="0">
                <a:latin typeface="Arial" panose="020B0604020202020204" pitchFamily="34" charset="0"/>
                <a:cs typeface="Arial" panose="020B0604020202020204" pitchFamily="34" charset="0"/>
              </a:rPr>
              <a:t>Diakonischen Werkes</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8071" y="3388676"/>
            <a:ext cx="6561180" cy="3362234"/>
          </a:xfrm>
          <a:prstGeom prst="rect">
            <a:avLst/>
          </a:prstGeom>
          <a:ln>
            <a:noFill/>
          </a:ln>
          <a:effectLst>
            <a:outerShdw blurRad="190500" algn="tl" rotWithShape="0">
              <a:srgbClr val="000000">
                <a:alpha val="70000"/>
              </a:srgbClr>
            </a:outerShdw>
          </a:effectLst>
        </p:spPr>
      </p:pic>
      <p:sp>
        <p:nvSpPr>
          <p:cNvPr id="5" name="Textfeld 4"/>
          <p:cNvSpPr txBox="1"/>
          <p:nvPr/>
        </p:nvSpPr>
        <p:spPr>
          <a:xfrm>
            <a:off x="1227180" y="2918256"/>
            <a:ext cx="8567609" cy="400110"/>
          </a:xfrm>
          <a:prstGeom prst="rect">
            <a:avLst/>
          </a:prstGeom>
          <a:solidFill>
            <a:schemeClr val="accent3">
              <a:lumMod val="20000"/>
              <a:lumOff val="80000"/>
            </a:schemeClr>
          </a:solidFill>
          <a:ln w="38100">
            <a:solidFill>
              <a:srgbClr val="0070C0"/>
            </a:solidFill>
          </a:ln>
        </p:spPr>
        <p:txBody>
          <a:bodyPr wrap="square" rtlCol="0">
            <a:spAutoFit/>
          </a:bodyPr>
          <a:lstStyle/>
          <a:p>
            <a:pPr algn="ctr"/>
            <a:r>
              <a:rPr lang="de-DE" sz="2000" b="1" dirty="0">
                <a:solidFill>
                  <a:srgbClr val="0070C0"/>
                </a:solidFill>
                <a:latin typeface="Arial" panose="020B0604020202020204" pitchFamily="34" charset="0"/>
                <a:cs typeface="Arial" panose="020B0604020202020204" pitchFamily="34" charset="0"/>
              </a:rPr>
              <a:t>Was du sagst verweht der Wind, nur was du tust, schlägt Wurzeln.</a:t>
            </a:r>
          </a:p>
        </p:txBody>
      </p:sp>
    </p:spTree>
    <p:extLst>
      <p:ext uri="{BB962C8B-B14F-4D97-AF65-F5344CB8AC3E}">
        <p14:creationId xmlns:p14="http://schemas.microsoft.com/office/powerpoint/2010/main" val="1411821201"/>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2250"/>
                            </p:stCondLst>
                            <p:childTnLst>
                              <p:par>
                                <p:cTn id="12" presetID="31" presetClass="entr" presetSubtype="0" fill="hold" grpId="0" nodeType="afterEffect">
                                  <p:stCondLst>
                                    <p:cond delay="25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1000" fill="hold"/>
                                        <p:tgtEl>
                                          <p:spTgt spid="3">
                                            <p:bg/>
                                          </p:spTgt>
                                        </p:tgtEl>
                                        <p:attrNameLst>
                                          <p:attrName>ppt_w</p:attrName>
                                        </p:attrNameLst>
                                      </p:cBhvr>
                                      <p:tavLst>
                                        <p:tav tm="0">
                                          <p:val>
                                            <p:fltVal val="0"/>
                                          </p:val>
                                        </p:tav>
                                        <p:tav tm="100000">
                                          <p:val>
                                            <p:strVal val="#ppt_w"/>
                                          </p:val>
                                        </p:tav>
                                      </p:tavLst>
                                    </p:anim>
                                    <p:anim calcmode="lin" valueType="num">
                                      <p:cBhvr>
                                        <p:cTn id="15" dur="1000" fill="hold"/>
                                        <p:tgtEl>
                                          <p:spTgt spid="3">
                                            <p:bg/>
                                          </p:spTgt>
                                        </p:tgtEl>
                                        <p:attrNameLst>
                                          <p:attrName>ppt_h</p:attrName>
                                        </p:attrNameLst>
                                      </p:cBhvr>
                                      <p:tavLst>
                                        <p:tav tm="0">
                                          <p:val>
                                            <p:fltVal val="0"/>
                                          </p:val>
                                        </p:tav>
                                        <p:tav tm="100000">
                                          <p:val>
                                            <p:strVal val="#ppt_h"/>
                                          </p:val>
                                        </p:tav>
                                      </p:tavLst>
                                    </p:anim>
                                    <p:anim calcmode="lin" valueType="num">
                                      <p:cBhvr>
                                        <p:cTn id="16" dur="1000" fill="hold"/>
                                        <p:tgtEl>
                                          <p:spTgt spid="3">
                                            <p:bg/>
                                          </p:spTgt>
                                        </p:tgtEl>
                                        <p:attrNameLst>
                                          <p:attrName>style.rotation</p:attrName>
                                        </p:attrNameLst>
                                      </p:cBhvr>
                                      <p:tavLst>
                                        <p:tav tm="0">
                                          <p:val>
                                            <p:fltVal val="90"/>
                                          </p:val>
                                        </p:tav>
                                        <p:tav tm="100000">
                                          <p:val>
                                            <p:fltVal val="0"/>
                                          </p:val>
                                        </p:tav>
                                      </p:tavLst>
                                    </p:anim>
                                    <p:animEffect transition="in" filter="fade">
                                      <p:cBhvr>
                                        <p:cTn id="17" dur="1000"/>
                                        <p:tgtEl>
                                          <p:spTgt spid="3">
                                            <p:bg/>
                                          </p:spTgt>
                                        </p:tgtEl>
                                      </p:cBhvr>
                                    </p:animEffect>
                                  </p:childTnLst>
                                </p:cTn>
                              </p:par>
                            </p:childTnLst>
                          </p:cTn>
                        </p:par>
                        <p:par>
                          <p:cTn id="18" fill="hold">
                            <p:stCondLst>
                              <p:cond delay="3500"/>
                            </p:stCondLst>
                            <p:childTnLst>
                              <p:par>
                                <p:cTn id="19" presetID="31" presetClass="entr" presetSubtype="0" fill="hold" grpId="0" nodeType="afterEffect">
                                  <p:stCondLst>
                                    <p:cond delay="25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0" end="0"/>
                                            </p:txEl>
                                          </p:spTgt>
                                        </p:tgtEl>
                                      </p:cBhvr>
                                    </p:animEffect>
                                  </p:childTnLst>
                                </p:cTn>
                              </p:par>
                            </p:childTnLst>
                          </p:cTn>
                        </p:par>
                        <p:par>
                          <p:cTn id="25" fill="hold">
                            <p:stCondLst>
                              <p:cond delay="4750"/>
                            </p:stCondLst>
                            <p:childTnLst>
                              <p:par>
                                <p:cTn id="26" presetID="31" presetClass="entr" presetSubtype="0" fill="hold" grpId="0" nodeType="afterEffect">
                                  <p:stCondLst>
                                    <p:cond delay="25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1" end="1"/>
                                            </p:txEl>
                                          </p:spTgt>
                                        </p:tgtEl>
                                      </p:cBhvr>
                                    </p:animEffect>
                                  </p:childTnLst>
                                </p:cTn>
                              </p:par>
                            </p:childTnLst>
                          </p:cTn>
                        </p:par>
                        <p:par>
                          <p:cTn id="32" fill="hold">
                            <p:stCondLst>
                              <p:cond delay="6000"/>
                            </p:stCondLst>
                            <p:childTnLst>
                              <p:par>
                                <p:cTn id="33" presetID="31" presetClass="entr" presetSubtype="0" fill="hold" grpId="0" nodeType="afterEffect">
                                  <p:stCondLst>
                                    <p:cond delay="25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2" end="2"/>
                                            </p:txEl>
                                          </p:spTgt>
                                        </p:tgtEl>
                                      </p:cBhvr>
                                    </p:animEffect>
                                  </p:childTnLst>
                                </p:cTn>
                              </p:par>
                            </p:childTnLst>
                          </p:cTn>
                        </p:par>
                        <p:par>
                          <p:cTn id="39" fill="hold">
                            <p:stCondLst>
                              <p:cond delay="7250"/>
                            </p:stCondLst>
                            <p:childTnLst>
                              <p:par>
                                <p:cTn id="40" presetID="31" presetClass="entr" presetSubtype="0" fill="hold" grpId="0" nodeType="afterEffect">
                                  <p:stCondLst>
                                    <p:cond delay="25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fltVal val="0"/>
                                          </p:val>
                                        </p:tav>
                                        <p:tav tm="100000">
                                          <p:val>
                                            <p:strVal val="#ppt_w"/>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anim calcmode="lin" valueType="num">
                                      <p:cBhvr>
                                        <p:cTn id="44" dur="1000" fill="hold"/>
                                        <p:tgtEl>
                                          <p:spTgt spid="5"/>
                                        </p:tgtEl>
                                        <p:attrNameLst>
                                          <p:attrName>style.rotation</p:attrName>
                                        </p:attrNameLst>
                                      </p:cBhvr>
                                      <p:tavLst>
                                        <p:tav tm="0">
                                          <p:val>
                                            <p:fltVal val="90"/>
                                          </p:val>
                                        </p:tav>
                                        <p:tav tm="100000">
                                          <p:val>
                                            <p:fltVal val="0"/>
                                          </p:val>
                                        </p:tav>
                                      </p:tavLst>
                                    </p:anim>
                                    <p:animEffect transition="in" filter="fade">
                                      <p:cBhvr>
                                        <p:cTn id="45" dur="1000"/>
                                        <p:tgtEl>
                                          <p:spTgt spid="5"/>
                                        </p:tgtEl>
                                      </p:cBhvr>
                                    </p:animEffect>
                                  </p:childTnLst>
                                </p:cTn>
                              </p:par>
                            </p:childTnLst>
                          </p:cTn>
                        </p:par>
                        <p:par>
                          <p:cTn id="46" fill="hold">
                            <p:stCondLst>
                              <p:cond delay="8500"/>
                            </p:stCondLst>
                            <p:childTnLst>
                              <p:par>
                                <p:cTn id="47" presetID="31"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1000" fill="hold"/>
                                        <p:tgtEl>
                                          <p:spTgt spid="4"/>
                                        </p:tgtEl>
                                        <p:attrNameLst>
                                          <p:attrName>ppt_w</p:attrName>
                                        </p:attrNameLst>
                                      </p:cBhvr>
                                      <p:tavLst>
                                        <p:tav tm="0">
                                          <p:val>
                                            <p:fltVal val="0"/>
                                          </p:val>
                                        </p:tav>
                                        <p:tav tm="100000">
                                          <p:val>
                                            <p:strVal val="#ppt_w"/>
                                          </p:val>
                                        </p:tav>
                                      </p:tavLst>
                                    </p:anim>
                                    <p:anim calcmode="lin" valueType="num">
                                      <p:cBhvr>
                                        <p:cTn id="50" dur="1000" fill="hold"/>
                                        <p:tgtEl>
                                          <p:spTgt spid="4"/>
                                        </p:tgtEl>
                                        <p:attrNameLst>
                                          <p:attrName>ppt_h</p:attrName>
                                        </p:attrNameLst>
                                      </p:cBhvr>
                                      <p:tavLst>
                                        <p:tav tm="0">
                                          <p:val>
                                            <p:fltVal val="0"/>
                                          </p:val>
                                        </p:tav>
                                        <p:tav tm="100000">
                                          <p:val>
                                            <p:strVal val="#ppt_h"/>
                                          </p:val>
                                        </p:tav>
                                      </p:tavLst>
                                    </p:anim>
                                    <p:anim calcmode="lin" valueType="num">
                                      <p:cBhvr>
                                        <p:cTn id="51" dur="1000" fill="hold"/>
                                        <p:tgtEl>
                                          <p:spTgt spid="4"/>
                                        </p:tgtEl>
                                        <p:attrNameLst>
                                          <p:attrName>style.rotation</p:attrName>
                                        </p:attrNameLst>
                                      </p:cBhvr>
                                      <p:tavLst>
                                        <p:tav tm="0">
                                          <p:val>
                                            <p:fltVal val="90"/>
                                          </p:val>
                                        </p:tav>
                                        <p:tav tm="100000">
                                          <p:val>
                                            <p:fltVal val="0"/>
                                          </p:val>
                                        </p:tav>
                                      </p:tavLst>
                                    </p:anim>
                                    <p:animEffect transition="in" filter="fade">
                                      <p:cBhvr>
                                        <p:cTn id="5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9750" y="173744"/>
            <a:ext cx="7134225" cy="881579"/>
          </a:xfrm>
          <a:solidFill>
            <a:schemeClr val="accent3">
              <a:lumMod val="20000"/>
              <a:lumOff val="80000"/>
            </a:schemeClr>
          </a:solidFill>
          <a:ln w="38100">
            <a:solidFill>
              <a:srgbClr val="0070C0"/>
            </a:solidFill>
          </a:ln>
        </p:spPr>
        <p:txBody>
          <a:bodyPr>
            <a:normAutofit/>
          </a:bodyPr>
          <a:lstStyle/>
          <a:p>
            <a:pPr algn="ctr"/>
            <a:r>
              <a:rPr lang="de-DE" sz="4000" b="1" dirty="0">
                <a:solidFill>
                  <a:srgbClr val="0070C0"/>
                </a:solidFill>
                <a:latin typeface="Arial" panose="020B0604020202020204" pitchFamily="34" charset="0"/>
                <a:cs typeface="Arial" panose="020B0604020202020204" pitchFamily="34" charset="0"/>
              </a:rPr>
              <a:t>Anlass der Gründung</a:t>
            </a:r>
          </a:p>
        </p:txBody>
      </p:sp>
      <p:sp>
        <p:nvSpPr>
          <p:cNvPr id="3" name="Inhaltsplatzhalter 2"/>
          <p:cNvSpPr>
            <a:spLocks noGrp="1"/>
          </p:cNvSpPr>
          <p:nvPr>
            <p:ph idx="1"/>
          </p:nvPr>
        </p:nvSpPr>
        <p:spPr>
          <a:xfrm>
            <a:off x="504825" y="1274398"/>
            <a:ext cx="10896343" cy="5406489"/>
          </a:xfrm>
          <a:solidFill>
            <a:schemeClr val="accent3">
              <a:lumMod val="20000"/>
              <a:lumOff val="80000"/>
            </a:schemeClr>
          </a:solidFill>
          <a:ln w="38100">
            <a:solidFill>
              <a:srgbClr val="0070C0"/>
            </a:solidFill>
          </a:ln>
        </p:spPr>
        <p:txBody>
          <a:bodyPr>
            <a:normAutofit/>
          </a:bodyPr>
          <a:lstStyle/>
          <a:p>
            <a:pPr marL="0" indent="0">
              <a:buNone/>
            </a:pPr>
            <a:r>
              <a:rPr lang="de-DE" sz="2400" dirty="0">
                <a:solidFill>
                  <a:schemeClr val="accent2">
                    <a:lumMod val="75000"/>
                  </a:schemeClr>
                </a:solidFill>
                <a:latin typeface="Arial" panose="020B0604020202020204" pitchFamily="34" charset="0"/>
                <a:cs typeface="Arial" panose="020B0604020202020204" pitchFamily="34" charset="0"/>
              </a:rPr>
              <a:t>    </a:t>
            </a:r>
            <a:r>
              <a:rPr lang="de-DE" sz="2400" b="1" u="sng" dirty="0">
                <a:solidFill>
                  <a:schemeClr val="accent2">
                    <a:lumMod val="75000"/>
                  </a:schemeClr>
                </a:solidFill>
                <a:latin typeface="Arial" panose="020B0604020202020204" pitchFamily="34" charset="0"/>
                <a:cs typeface="Arial" panose="020B0604020202020204" pitchFamily="34" charset="0"/>
              </a:rPr>
              <a:t>Schlaganfall – wie geht es weiter ?</a:t>
            </a:r>
          </a:p>
          <a:p>
            <a:pPr algn="ctr"/>
            <a:endParaRPr lang="de-DE" sz="1000" u="sng"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Ein Schlaganfall ist nicht nur für den Betroffenen selbst, sondern auch für dessen Familienangehörige ein sehr belastendes Lebensereignis. Besonders stark betroffen sind dabei meist die Ehe- und Lebenspartner der Betroffenen. Gerade am Anfang stehen viele Partner wie unter Schock. Sie erleben viele Sorgen und Ängste und fragen sich, wie es weitergehen soll.</a:t>
            </a:r>
          </a:p>
          <a:p>
            <a:r>
              <a:rPr lang="de-DE" b="1" dirty="0">
                <a:latin typeface="Arial" panose="020B0604020202020204" pitchFamily="34" charset="0"/>
                <a:cs typeface="Arial" panose="020B0604020202020204" pitchFamily="34" charset="0"/>
              </a:rPr>
              <a:t>An erster Stelle steht dabei meist die Frage, ob der erkrankte Partner wieder gesund wird bzw. in wie weit er wieder selbstständig wird und zu einem normalen Alltag zurückkehren kann.</a:t>
            </a:r>
          </a:p>
          <a:p>
            <a:r>
              <a:rPr lang="de-DE" b="1" dirty="0">
                <a:latin typeface="Arial" panose="020B0604020202020204" pitchFamily="34" charset="0"/>
                <a:cs typeface="Arial" panose="020B0604020202020204" pitchFamily="34" charset="0"/>
              </a:rPr>
              <a:t>Deshalb ist eine Selbsthilfegruppe zwar kein Allheilmittel, aber eine wesentliche STÜTZE.</a:t>
            </a:r>
          </a:p>
          <a:p>
            <a:r>
              <a:rPr lang="de-DE" b="1" dirty="0">
                <a:latin typeface="Arial" panose="020B0604020202020204" pitchFamily="34" charset="0"/>
                <a:cs typeface="Arial" panose="020B0604020202020204" pitchFamily="34" charset="0"/>
              </a:rPr>
              <a:t>Eine Selbsthilfegruppe verfolgt auch das Ziel, Menschen zusammen zu führen, die mittels gesundheitlicher Schäden oder Krankheiten, wieder den Kontakt zur Außenwelt finden wollen und gemeinsam mit den Angehörigen der Betroffenen, den Erfahrungsaustausch und die Gemeinsamkeit zu fördern. </a:t>
            </a:r>
          </a:p>
          <a:p>
            <a:r>
              <a:rPr lang="de-DE" b="1" dirty="0">
                <a:solidFill>
                  <a:srgbClr val="0070C0"/>
                </a:solidFill>
                <a:latin typeface="Arial" panose="020B0604020202020204" pitchFamily="34" charset="0"/>
                <a:cs typeface="Arial" panose="020B0604020202020204" pitchFamily="34" charset="0"/>
              </a:rPr>
              <a:t>So erfolgte aus heutiger Sicht die Einladung am 16. März 1994, von </a:t>
            </a:r>
            <a:r>
              <a:rPr lang="de-DE" b="1" dirty="0" smtClean="0">
                <a:solidFill>
                  <a:srgbClr val="0070C0"/>
                </a:solidFill>
                <a:latin typeface="Arial" panose="020B0604020202020204" pitchFamily="34" charset="0"/>
                <a:cs typeface="Arial" panose="020B0604020202020204" pitchFamily="34" charset="0"/>
              </a:rPr>
              <a:t>Frau </a:t>
            </a:r>
            <a:r>
              <a:rPr lang="de-DE" b="1" dirty="0">
                <a:solidFill>
                  <a:srgbClr val="0070C0"/>
                </a:solidFill>
                <a:latin typeface="Arial" panose="020B0604020202020204" pitchFamily="34" charset="0"/>
                <a:cs typeface="Arial" panose="020B0604020202020204" pitchFamily="34" charset="0"/>
              </a:rPr>
              <a:t>K. Hoffmann und Frau M. </a:t>
            </a:r>
            <a:r>
              <a:rPr lang="de-DE" b="1" dirty="0" err="1">
                <a:solidFill>
                  <a:srgbClr val="0070C0"/>
                </a:solidFill>
                <a:latin typeface="Arial" panose="020B0604020202020204" pitchFamily="34" charset="0"/>
                <a:cs typeface="Arial" panose="020B0604020202020204" pitchFamily="34" charset="0"/>
              </a:rPr>
              <a:t>Kunath</a:t>
            </a:r>
            <a:r>
              <a:rPr lang="de-DE" b="1" dirty="0">
                <a:solidFill>
                  <a:srgbClr val="0070C0"/>
                </a:solidFill>
                <a:latin typeface="Arial" panose="020B0604020202020204" pitchFamily="34" charset="0"/>
                <a:cs typeface="Arial" panose="020B0604020202020204" pitchFamily="34" charset="0"/>
              </a:rPr>
              <a:t>, zu einer Zusammenkunft von Schlaganfall-Betroffenen zum richtigen Zeitpunkt.</a:t>
            </a:r>
          </a:p>
        </p:txBody>
      </p:sp>
    </p:spTree>
    <p:extLst>
      <p:ext uri="{BB962C8B-B14F-4D97-AF65-F5344CB8AC3E}">
        <p14:creationId xmlns:p14="http://schemas.microsoft.com/office/powerpoint/2010/main" val="907869738"/>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250"/>
                            </p:stCondLst>
                            <p:childTnLst>
                              <p:par>
                                <p:cTn id="11" presetID="53" presetClass="entr" presetSubtype="16" fill="hold" grpId="0" nodeType="afterEffect">
                                  <p:stCondLst>
                                    <p:cond delay="25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1000" fill="hold"/>
                                        <p:tgtEl>
                                          <p:spTgt spid="3">
                                            <p:bg/>
                                          </p:spTgt>
                                        </p:tgtEl>
                                        <p:attrNameLst>
                                          <p:attrName>ppt_w</p:attrName>
                                        </p:attrNameLst>
                                      </p:cBhvr>
                                      <p:tavLst>
                                        <p:tav tm="0">
                                          <p:val>
                                            <p:fltVal val="0"/>
                                          </p:val>
                                        </p:tav>
                                        <p:tav tm="100000">
                                          <p:val>
                                            <p:strVal val="#ppt_w"/>
                                          </p:val>
                                        </p:tav>
                                      </p:tavLst>
                                    </p:anim>
                                    <p:anim calcmode="lin" valueType="num">
                                      <p:cBhvr>
                                        <p:cTn id="14" dur="1000" fill="hold"/>
                                        <p:tgtEl>
                                          <p:spTgt spid="3">
                                            <p:bg/>
                                          </p:spTgt>
                                        </p:tgtEl>
                                        <p:attrNameLst>
                                          <p:attrName>ppt_h</p:attrName>
                                        </p:attrNameLst>
                                      </p:cBhvr>
                                      <p:tavLst>
                                        <p:tav tm="0">
                                          <p:val>
                                            <p:fltVal val="0"/>
                                          </p:val>
                                        </p:tav>
                                        <p:tav tm="100000">
                                          <p:val>
                                            <p:strVal val="#ppt_h"/>
                                          </p:val>
                                        </p:tav>
                                      </p:tavLst>
                                    </p:anim>
                                    <p:animEffect transition="in" filter="fade">
                                      <p:cBhvr>
                                        <p:cTn id="15" dur="1000"/>
                                        <p:tgtEl>
                                          <p:spTgt spid="3">
                                            <p:bg/>
                                          </p:spTgt>
                                        </p:tgtEl>
                                      </p:cBhvr>
                                    </p:animEffect>
                                  </p:childTnLst>
                                </p:cTn>
                              </p:par>
                            </p:childTnLst>
                          </p:cTn>
                        </p:par>
                        <p:par>
                          <p:cTn id="16" fill="hold">
                            <p:stCondLst>
                              <p:cond delay="2500"/>
                            </p:stCondLst>
                            <p:childTnLst>
                              <p:par>
                                <p:cTn id="17" presetID="53" presetClass="entr" presetSubtype="16" fill="hold" grpId="0" nodeType="afterEffect">
                                  <p:stCondLst>
                                    <p:cond delay="25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1000"/>
                                        <p:tgtEl>
                                          <p:spTgt spid="3">
                                            <p:txEl>
                                              <p:pRg st="0" end="0"/>
                                            </p:txEl>
                                          </p:spTgt>
                                        </p:tgtEl>
                                      </p:cBhvr>
                                    </p:animEffect>
                                  </p:childTnLst>
                                </p:cTn>
                              </p:par>
                            </p:childTnLst>
                          </p:cTn>
                        </p:par>
                        <p:par>
                          <p:cTn id="22" fill="hold">
                            <p:stCondLst>
                              <p:cond delay="3750"/>
                            </p:stCondLst>
                            <p:childTnLst>
                              <p:par>
                                <p:cTn id="23" presetID="53" presetClass="entr" presetSubtype="16" fill="hold" grpId="0" nodeType="afterEffect">
                                  <p:stCondLst>
                                    <p:cond delay="25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1000"/>
                                        <p:tgtEl>
                                          <p:spTgt spid="3">
                                            <p:txEl>
                                              <p:pRg st="2" end="2"/>
                                            </p:txEl>
                                          </p:spTgt>
                                        </p:tgtEl>
                                      </p:cBhvr>
                                    </p:animEffect>
                                  </p:childTnLst>
                                </p:cTn>
                              </p:par>
                            </p:childTnLst>
                          </p:cTn>
                        </p:par>
                        <p:par>
                          <p:cTn id="28" fill="hold">
                            <p:stCondLst>
                              <p:cond delay="5000"/>
                            </p:stCondLst>
                            <p:childTnLst>
                              <p:par>
                                <p:cTn id="29" presetID="53" presetClass="entr" presetSubtype="16" fill="hold" grpId="0" nodeType="afterEffect">
                                  <p:stCondLst>
                                    <p:cond delay="25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1000"/>
                                        <p:tgtEl>
                                          <p:spTgt spid="3">
                                            <p:txEl>
                                              <p:pRg st="3" end="3"/>
                                            </p:txEl>
                                          </p:spTgt>
                                        </p:tgtEl>
                                      </p:cBhvr>
                                    </p:animEffect>
                                  </p:childTnLst>
                                </p:cTn>
                              </p:par>
                            </p:childTnLst>
                          </p:cTn>
                        </p:par>
                        <p:par>
                          <p:cTn id="34" fill="hold">
                            <p:stCondLst>
                              <p:cond delay="6250"/>
                            </p:stCondLst>
                            <p:childTnLst>
                              <p:par>
                                <p:cTn id="35" presetID="53" presetClass="entr" presetSubtype="16" fill="hold" grpId="0" nodeType="afterEffect">
                                  <p:stCondLst>
                                    <p:cond delay="25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1000"/>
                                        <p:tgtEl>
                                          <p:spTgt spid="3">
                                            <p:txEl>
                                              <p:pRg st="4" end="4"/>
                                            </p:txEl>
                                          </p:spTgt>
                                        </p:tgtEl>
                                      </p:cBhvr>
                                    </p:animEffect>
                                  </p:childTnLst>
                                </p:cTn>
                              </p:par>
                            </p:childTnLst>
                          </p:cTn>
                        </p:par>
                        <p:par>
                          <p:cTn id="40" fill="hold">
                            <p:stCondLst>
                              <p:cond delay="7500"/>
                            </p:stCondLst>
                            <p:childTnLst>
                              <p:par>
                                <p:cTn id="41" presetID="53" presetClass="entr" presetSubtype="16" fill="hold" grpId="0" nodeType="afterEffect">
                                  <p:stCondLst>
                                    <p:cond delay="25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1000"/>
                                        <p:tgtEl>
                                          <p:spTgt spid="3">
                                            <p:txEl>
                                              <p:pRg st="5" end="5"/>
                                            </p:txEl>
                                          </p:spTgt>
                                        </p:tgtEl>
                                      </p:cBhvr>
                                    </p:animEffect>
                                  </p:childTnLst>
                                </p:cTn>
                              </p:par>
                            </p:childTnLst>
                          </p:cTn>
                        </p:par>
                        <p:par>
                          <p:cTn id="46" fill="hold">
                            <p:stCondLst>
                              <p:cond delay="8750"/>
                            </p:stCondLst>
                            <p:childTnLst>
                              <p:par>
                                <p:cTn id="47" presetID="53" presetClass="entr" presetSubtype="16" fill="hold" grpId="0" nodeType="afterEffect">
                                  <p:stCondLst>
                                    <p:cond delay="25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33512" y="74065"/>
            <a:ext cx="9324975" cy="600408"/>
          </a:xfrm>
          <a:solidFill>
            <a:schemeClr val="accent3">
              <a:lumMod val="20000"/>
              <a:lumOff val="80000"/>
            </a:schemeClr>
          </a:solidFill>
          <a:ln w="38100">
            <a:solidFill>
              <a:srgbClr val="0070C0"/>
            </a:solidFill>
          </a:ln>
        </p:spPr>
        <p:txBody>
          <a:bodyPr>
            <a:noAutofit/>
          </a:bodyPr>
          <a:lstStyle/>
          <a:p>
            <a:pPr algn="ctr"/>
            <a:r>
              <a:rPr lang="de-DE" sz="1800" b="1" dirty="0">
                <a:solidFill>
                  <a:srgbClr val="0070C0"/>
                </a:solidFill>
                <a:latin typeface="Arial" panose="020B0604020202020204" pitchFamily="34" charset="0"/>
                <a:cs typeface="Arial" panose="020B0604020202020204" pitchFamily="34" charset="0"/>
              </a:rPr>
              <a:t>Zusammenfassung des 1. Treffens am 12.04.1994</a:t>
            </a:r>
            <a:br>
              <a:rPr lang="de-DE" sz="1800" b="1" dirty="0">
                <a:solidFill>
                  <a:srgbClr val="0070C0"/>
                </a:solidFill>
                <a:latin typeface="Arial" panose="020B0604020202020204" pitchFamily="34" charset="0"/>
                <a:cs typeface="Arial" panose="020B0604020202020204" pitchFamily="34" charset="0"/>
              </a:rPr>
            </a:br>
            <a:r>
              <a:rPr lang="de-DE" sz="1800" b="1" dirty="0">
                <a:solidFill>
                  <a:srgbClr val="0070C0"/>
                </a:solidFill>
                <a:latin typeface="Arial" panose="020B0604020202020204" pitchFamily="34" charset="0"/>
                <a:cs typeface="Arial" panose="020B0604020202020204" pitchFamily="34" charset="0"/>
              </a:rPr>
              <a:t>(ist gleichzeitig Gründungstag der SHG „Lebensbaum“ Dippoldiswalde)</a:t>
            </a: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900" y="807309"/>
            <a:ext cx="11470159" cy="5931243"/>
          </a:xfrm>
          <a:prstGeom prst="rect">
            <a:avLst/>
          </a:prstGeom>
          <a:solidFill>
            <a:schemeClr val="accent3">
              <a:lumMod val="20000"/>
              <a:lumOff val="80000"/>
            </a:schemeClr>
          </a:solidFill>
          <a:ln w="38100">
            <a:solidFill>
              <a:srgbClr val="0070C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938819069"/>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50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56553" y="115330"/>
            <a:ext cx="8601075" cy="453081"/>
          </a:xfrm>
          <a:solidFill>
            <a:schemeClr val="accent3">
              <a:lumMod val="20000"/>
              <a:lumOff val="80000"/>
            </a:schemeClr>
          </a:solidFill>
          <a:ln w="38100">
            <a:solidFill>
              <a:srgbClr val="0070C0"/>
            </a:solidFill>
          </a:ln>
        </p:spPr>
        <p:txBody>
          <a:bodyPr>
            <a:noAutofit/>
          </a:bodyPr>
          <a:lstStyle/>
          <a:p>
            <a:pPr algn="ctr"/>
            <a:r>
              <a:rPr lang="de-DE" sz="2800" b="1" dirty="0">
                <a:solidFill>
                  <a:srgbClr val="0070C0"/>
                </a:solidFill>
                <a:latin typeface="Arial" panose="020B0604020202020204" pitchFamily="34" charset="0"/>
                <a:cs typeface="Arial" panose="020B0604020202020204" pitchFamily="34" charset="0"/>
              </a:rPr>
              <a:t>Gestaltung und Regeln für das Gruppentreffen</a:t>
            </a: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2425" y="659028"/>
            <a:ext cx="11452397" cy="6013759"/>
          </a:xfrm>
          <a:prstGeom prst="rect">
            <a:avLst/>
          </a:prstGeom>
          <a:solidFill>
            <a:srgbClr val="FFFFFF">
              <a:shade val="85000"/>
            </a:srgbClr>
          </a:solidFill>
          <a:ln w="381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2580303"/>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250"/>
                            </p:stCondLst>
                            <p:childTnLst>
                              <p:par>
                                <p:cTn id="9" presetID="22" presetClass="entr" presetSubtype="4" fill="hold"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479" y="822960"/>
            <a:ext cx="11545055" cy="5933440"/>
          </a:xfrm>
          <a:prstGeom prst="rect">
            <a:avLst/>
          </a:prstGeom>
          <a:ln w="38100">
            <a:solidFill>
              <a:srgbClr val="0070C0"/>
            </a:solidFill>
          </a:ln>
        </p:spPr>
      </p:pic>
      <p:sp>
        <p:nvSpPr>
          <p:cNvPr id="5" name="Textfeld 4"/>
          <p:cNvSpPr txBox="1"/>
          <p:nvPr/>
        </p:nvSpPr>
        <p:spPr>
          <a:xfrm>
            <a:off x="1949759" y="78808"/>
            <a:ext cx="7518400" cy="584775"/>
          </a:xfrm>
          <a:prstGeom prst="rect">
            <a:avLst/>
          </a:prstGeom>
          <a:solidFill>
            <a:schemeClr val="accent3">
              <a:lumMod val="20000"/>
              <a:lumOff val="80000"/>
            </a:schemeClr>
          </a:solidFill>
          <a:ln w="38100">
            <a:solidFill>
              <a:srgbClr val="0070C0"/>
            </a:solidFill>
          </a:ln>
        </p:spPr>
        <p:txBody>
          <a:bodyPr wrap="square" rtlCol="0">
            <a:spAutoFit/>
          </a:bodyPr>
          <a:lstStyle/>
          <a:p>
            <a:r>
              <a:rPr lang="de-DE" sz="3200" b="1" dirty="0" smtClean="0">
                <a:solidFill>
                  <a:srgbClr val="0070C0"/>
                </a:solidFill>
                <a:latin typeface="Arial" panose="020B0604020202020204" pitchFamily="34" charset="0"/>
                <a:cs typeface="Arial" panose="020B0604020202020204" pitchFamily="34" charset="0"/>
              </a:rPr>
              <a:t>Leitsätze in unserem täglichen Leben.</a:t>
            </a:r>
            <a:endParaRPr lang="de-DE" sz="32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522710"/>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043" y="164757"/>
            <a:ext cx="11664779" cy="1647567"/>
          </a:xfrm>
          <a:solidFill>
            <a:schemeClr val="accent3">
              <a:lumMod val="20000"/>
              <a:lumOff val="80000"/>
            </a:schemeClr>
          </a:solidFill>
          <a:ln w="38100">
            <a:solidFill>
              <a:srgbClr val="0070C0"/>
            </a:solidFill>
          </a:ln>
        </p:spPr>
        <p:txBody>
          <a:bodyPr>
            <a:noAutofit/>
          </a:bodyPr>
          <a:lstStyle/>
          <a:p>
            <a:pPr algn="ctr"/>
            <a:r>
              <a:rPr lang="de-DE" sz="3200" b="1" dirty="0">
                <a:solidFill>
                  <a:srgbClr val="0070C0"/>
                </a:solidFill>
                <a:latin typeface="Arial" panose="020B0604020202020204" pitchFamily="34" charset="0"/>
                <a:cs typeface="Arial" panose="020B0604020202020204" pitchFamily="34" charset="0"/>
              </a:rPr>
              <a:t>Es sind schon einige Jahre ins </a:t>
            </a:r>
            <a:r>
              <a:rPr lang="de-DE" sz="3200" b="1" dirty="0" smtClean="0">
                <a:solidFill>
                  <a:srgbClr val="0070C0"/>
                </a:solidFill>
                <a:latin typeface="Arial" panose="020B0604020202020204" pitchFamily="34" charset="0"/>
                <a:cs typeface="Arial" panose="020B0604020202020204" pitchFamily="34" charset="0"/>
              </a:rPr>
              <a:t>Land gegangen und </a:t>
            </a:r>
            <a:r>
              <a:rPr lang="de-DE" sz="3200" b="1" dirty="0">
                <a:solidFill>
                  <a:srgbClr val="0070C0"/>
                </a:solidFill>
                <a:latin typeface="Arial" panose="020B0604020202020204" pitchFamily="34" charset="0"/>
                <a:cs typeface="Arial" panose="020B0604020202020204" pitchFamily="34" charset="0"/>
              </a:rPr>
              <a:t>es wurden schon </a:t>
            </a:r>
            <a:r>
              <a:rPr lang="de-DE" sz="3200" b="1" dirty="0" smtClean="0">
                <a:solidFill>
                  <a:srgbClr val="0070C0"/>
                </a:solidFill>
                <a:latin typeface="Arial" panose="020B0604020202020204" pitchFamily="34" charset="0"/>
                <a:cs typeface="Arial" panose="020B0604020202020204" pitchFamily="34" charset="0"/>
              </a:rPr>
              <a:t>das </a:t>
            </a:r>
            <a:r>
              <a:rPr lang="de-DE" sz="3200" b="1" dirty="0" smtClean="0">
                <a:solidFill>
                  <a:schemeClr val="accent2"/>
                </a:solidFill>
                <a:latin typeface="Arial" panose="020B0604020202020204" pitchFamily="34" charset="0"/>
                <a:cs typeface="Arial" panose="020B0604020202020204" pitchFamily="34" charset="0"/>
              </a:rPr>
              <a:t>5jährige</a:t>
            </a:r>
            <a:r>
              <a:rPr lang="de-DE" sz="3200" b="1" dirty="0">
                <a:solidFill>
                  <a:schemeClr val="accent2"/>
                </a:solidFill>
                <a:latin typeface="Arial" panose="020B0604020202020204" pitchFamily="34" charset="0"/>
                <a:cs typeface="Arial" panose="020B0604020202020204" pitchFamily="34" charset="0"/>
              </a:rPr>
              <a:t>, 10jährige und 15jährige</a:t>
            </a:r>
            <a:r>
              <a:rPr lang="de-DE" sz="3200" b="1" dirty="0">
                <a:solidFill>
                  <a:srgbClr val="0070C0"/>
                </a:solidFill>
                <a:latin typeface="Arial" panose="020B0604020202020204" pitchFamily="34" charset="0"/>
                <a:cs typeface="Arial" panose="020B0604020202020204" pitchFamily="34" charset="0"/>
              </a:rPr>
              <a:t/>
            </a:r>
            <a:br>
              <a:rPr lang="de-DE" sz="3200" b="1" dirty="0">
                <a:solidFill>
                  <a:srgbClr val="0070C0"/>
                </a:solidFill>
                <a:latin typeface="Arial" panose="020B0604020202020204" pitchFamily="34" charset="0"/>
                <a:cs typeface="Arial" panose="020B0604020202020204" pitchFamily="34" charset="0"/>
              </a:rPr>
            </a:br>
            <a:r>
              <a:rPr lang="de-DE" sz="3200" b="1" dirty="0">
                <a:solidFill>
                  <a:srgbClr val="0070C0"/>
                </a:solidFill>
                <a:latin typeface="Arial" panose="020B0604020202020204" pitchFamily="34" charset="0"/>
                <a:cs typeface="Arial" panose="020B0604020202020204" pitchFamily="34" charset="0"/>
              </a:rPr>
              <a:t>Jubiläum gefeiert.</a:t>
            </a:r>
          </a:p>
        </p:txBody>
      </p:sp>
      <p:sp>
        <p:nvSpPr>
          <p:cNvPr id="3" name="Inhaltsplatzhalter 2"/>
          <p:cNvSpPr>
            <a:spLocks noGrp="1"/>
          </p:cNvSpPr>
          <p:nvPr>
            <p:ph sz="half" idx="1"/>
          </p:nvPr>
        </p:nvSpPr>
        <p:spPr>
          <a:xfrm>
            <a:off x="140043" y="2010033"/>
            <a:ext cx="11763633" cy="4522572"/>
          </a:xfrm>
          <a:solidFill>
            <a:schemeClr val="accent3">
              <a:lumMod val="20000"/>
              <a:lumOff val="80000"/>
            </a:schemeClr>
          </a:solidFill>
          <a:ln w="38100">
            <a:solidFill>
              <a:schemeClr val="tx1"/>
            </a:solidFill>
          </a:ln>
        </p:spPr>
        <p:txBody>
          <a:bodyPr/>
          <a:lstStyle/>
          <a:p>
            <a:pPr marL="0" indent="0" algn="ctr">
              <a:buNone/>
            </a:pPr>
            <a:r>
              <a:rPr lang="de-DE" sz="2000" b="1" dirty="0" smtClean="0">
                <a:solidFill>
                  <a:schemeClr val="tx1"/>
                </a:solidFill>
                <a:latin typeface="Arial" panose="020B0604020202020204" pitchFamily="34" charset="0"/>
                <a:cs typeface="Arial" panose="020B0604020202020204" pitchFamily="34" charset="0"/>
              </a:rPr>
              <a:t>Ein großes Dankeschön, an alle in dieser Zeit leider Verstorbenen, welche zu Lebzeiten mit ihrer Arbeit und Anwesenheit eine sehr große Bereicherung und Stütze für unsere Gruppe waren.</a:t>
            </a:r>
          </a:p>
          <a:p>
            <a:pPr marL="0" indent="0" algn="ctr">
              <a:buNone/>
            </a:pPr>
            <a:r>
              <a:rPr lang="de-DE" sz="2000" b="1" dirty="0" smtClean="0">
                <a:solidFill>
                  <a:schemeClr val="tx1"/>
                </a:solidFill>
                <a:latin typeface="Arial" panose="020B0604020202020204" pitchFamily="34" charset="0"/>
                <a:cs typeface="Arial" panose="020B0604020202020204" pitchFamily="34" charset="0"/>
              </a:rPr>
              <a:t>Wir werden euch immer in Ehren halten und nicht vergessen, denn auch euch haben wir es mit zu verdanken, dass unsere Gruppe heute ihr 20jähriges Jubiläum feiern kann.</a:t>
            </a:r>
          </a:p>
          <a:p>
            <a:pPr marL="0" indent="0" algn="ctr">
              <a:buNone/>
            </a:pPr>
            <a:endParaRPr lang="de-DE" b="1" dirty="0">
              <a:solidFill>
                <a:schemeClr val="tx1"/>
              </a:solidFill>
              <a:latin typeface="Arial" panose="020B0604020202020204" pitchFamily="34" charset="0"/>
              <a:cs typeface="Arial" panose="020B0604020202020204" pitchFamily="34" charset="0"/>
            </a:endParaRPr>
          </a:p>
          <a:p>
            <a:pPr marL="0" indent="0" algn="ctr">
              <a:buNone/>
            </a:pPr>
            <a:endParaRPr lang="de-DE" b="1" dirty="0">
              <a:solidFill>
                <a:schemeClr val="tx1"/>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941" y="3969312"/>
            <a:ext cx="3294104" cy="2441937"/>
          </a:xfrm>
          <a:prstGeom prst="rect">
            <a:avLst/>
          </a:prstGeom>
          <a:ln w="12700">
            <a:solidFill>
              <a:schemeClr val="tx1"/>
            </a:solidFill>
          </a:ln>
          <a:effectLst>
            <a:glow rad="139700">
              <a:schemeClr val="accent6">
                <a:satMod val="175000"/>
                <a:alpha val="40000"/>
              </a:schemeClr>
            </a:glow>
            <a:outerShdw blurRad="76200" dir="18900000" sy="23000" kx="-1200000" algn="bl" rotWithShape="0">
              <a:prstClr val="black">
                <a:alpha val="20000"/>
              </a:prstClr>
            </a:outerShdw>
          </a:effectLst>
          <a:scene3d>
            <a:camera prst="orthographicFront"/>
            <a:lightRig rig="threePt" dir="t"/>
          </a:scene3d>
          <a:sp3d prstMaterial="plastic"/>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6354" y="3969312"/>
            <a:ext cx="3151216" cy="2468241"/>
          </a:xfrm>
          <a:prstGeom prst="rect">
            <a:avLst/>
          </a:prstGeom>
          <a:ln w="12700">
            <a:solidFill>
              <a:schemeClr val="tx1"/>
            </a:solidFill>
          </a:ln>
          <a:effectLst>
            <a:glow rad="139700">
              <a:schemeClr val="accent6">
                <a:satMod val="175000"/>
                <a:alpha val="40000"/>
              </a:schemeClr>
            </a:glow>
            <a:outerShdw blurRad="76200" dir="13500000" sy="23000" kx="1200000" algn="br" rotWithShape="0">
              <a:prstClr val="black">
                <a:alpha val="20000"/>
              </a:prstClr>
            </a:outerShdw>
          </a:effectLst>
          <a:scene3d>
            <a:camera prst="orthographicFront"/>
            <a:lightRig rig="threePt" dir="t"/>
          </a:scene3d>
          <a:sp3d prstMaterial="plastic"/>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800" y="3943008"/>
            <a:ext cx="3053798" cy="24945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20955675"/>
      </p:ext>
    </p:extLst>
  </p:cSld>
  <p:clrMapOvr>
    <a:masterClrMapping/>
  </p:clrMapOvr>
  <mc:AlternateContent xmlns:mc="http://schemas.openxmlformats.org/markup-compatibility/2006">
    <mc:Choice xmlns:p14="http://schemas.microsoft.com/office/powerpoint/2010/main" Requires="p14">
      <p:transition spd="slow"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250"/>
                            </p:stCondLst>
                            <p:childTnLst>
                              <p:par>
                                <p:cTn id="12" presetID="31" presetClass="entr" presetSubtype="0" fill="hold" grpId="0" nodeType="afterEffect">
                                  <p:stCondLst>
                                    <p:cond delay="25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1000" fill="hold"/>
                                        <p:tgtEl>
                                          <p:spTgt spid="3">
                                            <p:bg/>
                                          </p:spTgt>
                                        </p:tgtEl>
                                        <p:attrNameLst>
                                          <p:attrName>ppt_w</p:attrName>
                                        </p:attrNameLst>
                                      </p:cBhvr>
                                      <p:tavLst>
                                        <p:tav tm="0">
                                          <p:val>
                                            <p:fltVal val="0"/>
                                          </p:val>
                                        </p:tav>
                                        <p:tav tm="100000">
                                          <p:val>
                                            <p:strVal val="#ppt_w"/>
                                          </p:val>
                                        </p:tav>
                                      </p:tavLst>
                                    </p:anim>
                                    <p:anim calcmode="lin" valueType="num">
                                      <p:cBhvr>
                                        <p:cTn id="15" dur="1000" fill="hold"/>
                                        <p:tgtEl>
                                          <p:spTgt spid="3">
                                            <p:bg/>
                                          </p:spTgt>
                                        </p:tgtEl>
                                        <p:attrNameLst>
                                          <p:attrName>ppt_h</p:attrName>
                                        </p:attrNameLst>
                                      </p:cBhvr>
                                      <p:tavLst>
                                        <p:tav tm="0">
                                          <p:val>
                                            <p:fltVal val="0"/>
                                          </p:val>
                                        </p:tav>
                                        <p:tav tm="100000">
                                          <p:val>
                                            <p:strVal val="#ppt_h"/>
                                          </p:val>
                                        </p:tav>
                                      </p:tavLst>
                                    </p:anim>
                                    <p:anim calcmode="lin" valueType="num">
                                      <p:cBhvr>
                                        <p:cTn id="16" dur="1000" fill="hold"/>
                                        <p:tgtEl>
                                          <p:spTgt spid="3">
                                            <p:bg/>
                                          </p:spTgt>
                                        </p:tgtEl>
                                        <p:attrNameLst>
                                          <p:attrName>style.rotation</p:attrName>
                                        </p:attrNameLst>
                                      </p:cBhvr>
                                      <p:tavLst>
                                        <p:tav tm="0">
                                          <p:val>
                                            <p:fltVal val="90"/>
                                          </p:val>
                                        </p:tav>
                                        <p:tav tm="100000">
                                          <p:val>
                                            <p:fltVal val="0"/>
                                          </p:val>
                                        </p:tav>
                                      </p:tavLst>
                                    </p:anim>
                                    <p:animEffect transition="in" filter="fade">
                                      <p:cBhvr>
                                        <p:cTn id="17" dur="1000"/>
                                        <p:tgtEl>
                                          <p:spTgt spid="3">
                                            <p:bg/>
                                          </p:spTgt>
                                        </p:tgtEl>
                                      </p:cBhvr>
                                    </p:animEffect>
                                  </p:childTnLst>
                                </p:cTn>
                              </p:par>
                            </p:childTnLst>
                          </p:cTn>
                        </p:par>
                        <p:par>
                          <p:cTn id="18" fill="hold">
                            <p:stCondLst>
                              <p:cond delay="2500"/>
                            </p:stCondLst>
                            <p:childTnLst>
                              <p:par>
                                <p:cTn id="19" presetID="31" presetClass="entr" presetSubtype="0" fill="hold" grpId="0" nodeType="afterEffect">
                                  <p:stCondLst>
                                    <p:cond delay="25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0" end="0"/>
                                            </p:txEl>
                                          </p:spTgt>
                                        </p:tgtEl>
                                      </p:cBhvr>
                                    </p:animEffect>
                                  </p:childTnLst>
                                </p:cTn>
                              </p:par>
                            </p:childTnLst>
                          </p:cTn>
                        </p:par>
                        <p:par>
                          <p:cTn id="25" fill="hold">
                            <p:stCondLst>
                              <p:cond delay="3750"/>
                            </p:stCondLst>
                            <p:childTnLst>
                              <p:par>
                                <p:cTn id="26" presetID="31" presetClass="entr" presetSubtype="0" fill="hold" grpId="0" nodeType="afterEffect">
                                  <p:stCondLst>
                                    <p:cond delay="25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1" end="1"/>
                                            </p:txEl>
                                          </p:spTgt>
                                        </p:tgtEl>
                                      </p:cBhvr>
                                    </p:animEffect>
                                  </p:childTnLst>
                                </p:cTn>
                              </p:par>
                            </p:childTnLst>
                          </p:cTn>
                        </p:par>
                        <p:par>
                          <p:cTn id="32" fill="hold">
                            <p:stCondLst>
                              <p:cond delay="5000"/>
                            </p:stCondLst>
                            <p:childTnLst>
                              <p:par>
                                <p:cTn id="33" presetID="53" presetClass="entr" presetSubtype="16" fill="hold" nodeType="afterEffect">
                                  <p:stCondLst>
                                    <p:cond delay="25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childTnLst>
                          </p:cTn>
                        </p:par>
                        <p:par>
                          <p:cTn id="38" fill="hold">
                            <p:stCondLst>
                              <p:cond delay="6250"/>
                            </p:stCondLst>
                            <p:childTnLst>
                              <p:par>
                                <p:cTn id="39" presetID="53" presetClass="entr" presetSubtype="16" fill="hold" nodeType="afterEffect">
                                  <p:stCondLst>
                                    <p:cond delay="250"/>
                                  </p:stCondLst>
                                  <p:childTnLst>
                                    <p:set>
                                      <p:cBhvr>
                                        <p:cTn id="40" dur="1" fill="hold">
                                          <p:stCondLst>
                                            <p:cond delay="0"/>
                                          </p:stCondLst>
                                        </p:cTn>
                                        <p:tgtEl>
                                          <p:spTgt spid="4"/>
                                        </p:tgtEl>
                                        <p:attrNameLst>
                                          <p:attrName>style.visibility</p:attrName>
                                        </p:attrNameLst>
                                      </p:cBhvr>
                                      <p:to>
                                        <p:strVal val="visible"/>
                                      </p:to>
                                    </p:set>
                                    <p:anim calcmode="lin" valueType="num">
                                      <p:cBhvr>
                                        <p:cTn id="41" dur="1000" fill="hold"/>
                                        <p:tgtEl>
                                          <p:spTgt spid="4"/>
                                        </p:tgtEl>
                                        <p:attrNameLst>
                                          <p:attrName>ppt_w</p:attrName>
                                        </p:attrNameLst>
                                      </p:cBhvr>
                                      <p:tavLst>
                                        <p:tav tm="0">
                                          <p:val>
                                            <p:fltVal val="0"/>
                                          </p:val>
                                        </p:tav>
                                        <p:tav tm="100000">
                                          <p:val>
                                            <p:strVal val="#ppt_w"/>
                                          </p:val>
                                        </p:tav>
                                      </p:tavLst>
                                    </p:anim>
                                    <p:anim calcmode="lin" valueType="num">
                                      <p:cBhvr>
                                        <p:cTn id="42" dur="1000" fill="hold"/>
                                        <p:tgtEl>
                                          <p:spTgt spid="4"/>
                                        </p:tgtEl>
                                        <p:attrNameLst>
                                          <p:attrName>ppt_h</p:attrName>
                                        </p:attrNameLst>
                                      </p:cBhvr>
                                      <p:tavLst>
                                        <p:tav tm="0">
                                          <p:val>
                                            <p:fltVal val="0"/>
                                          </p:val>
                                        </p:tav>
                                        <p:tav tm="100000">
                                          <p:val>
                                            <p:strVal val="#ppt_h"/>
                                          </p:val>
                                        </p:tav>
                                      </p:tavLst>
                                    </p:anim>
                                    <p:animEffect transition="in" filter="fade">
                                      <p:cBhvr>
                                        <p:cTn id="43" dur="1000"/>
                                        <p:tgtEl>
                                          <p:spTgt spid="4"/>
                                        </p:tgtEl>
                                      </p:cBhvr>
                                    </p:animEffect>
                                  </p:childTnLst>
                                </p:cTn>
                              </p:par>
                            </p:childTnLst>
                          </p:cTn>
                        </p:par>
                        <p:par>
                          <p:cTn id="44" fill="hold">
                            <p:stCondLst>
                              <p:cond delay="7500"/>
                            </p:stCondLst>
                            <p:childTnLst>
                              <p:par>
                                <p:cTn id="45" presetID="53" presetClass="entr" presetSubtype="16" fill="hold" nodeType="afterEffect">
                                  <p:stCondLst>
                                    <p:cond delay="250"/>
                                  </p:stCondLst>
                                  <p:childTnLst>
                                    <p:set>
                                      <p:cBhvr>
                                        <p:cTn id="46" dur="1" fill="hold">
                                          <p:stCondLst>
                                            <p:cond delay="0"/>
                                          </p:stCondLst>
                                        </p:cTn>
                                        <p:tgtEl>
                                          <p:spTgt spid="6"/>
                                        </p:tgtEl>
                                        <p:attrNameLst>
                                          <p:attrName>style.visibility</p:attrName>
                                        </p:attrNameLst>
                                      </p:cBhvr>
                                      <p:to>
                                        <p:strVal val="visible"/>
                                      </p:to>
                                    </p:set>
                                    <p:anim calcmode="lin" valueType="num">
                                      <p:cBhvr>
                                        <p:cTn id="47" dur="1000" fill="hold"/>
                                        <p:tgtEl>
                                          <p:spTgt spid="6"/>
                                        </p:tgtEl>
                                        <p:attrNameLst>
                                          <p:attrName>ppt_w</p:attrName>
                                        </p:attrNameLst>
                                      </p:cBhvr>
                                      <p:tavLst>
                                        <p:tav tm="0">
                                          <p:val>
                                            <p:fltVal val="0"/>
                                          </p:val>
                                        </p:tav>
                                        <p:tav tm="100000">
                                          <p:val>
                                            <p:strVal val="#ppt_w"/>
                                          </p:val>
                                        </p:tav>
                                      </p:tavLst>
                                    </p:anim>
                                    <p:anim calcmode="lin" valueType="num">
                                      <p:cBhvr>
                                        <p:cTn id="48" dur="1000" fill="hold"/>
                                        <p:tgtEl>
                                          <p:spTgt spid="6"/>
                                        </p:tgtEl>
                                        <p:attrNameLst>
                                          <p:attrName>ppt_h</p:attrName>
                                        </p:attrNameLst>
                                      </p:cBhvr>
                                      <p:tavLst>
                                        <p:tav tm="0">
                                          <p:val>
                                            <p:fltVal val="0"/>
                                          </p:val>
                                        </p:tav>
                                        <p:tav tm="100000">
                                          <p:val>
                                            <p:strVal val="#ppt_h"/>
                                          </p:val>
                                        </p:tav>
                                      </p:tavLst>
                                    </p:anim>
                                    <p:animEffect transition="in" filter="fade">
                                      <p:cBhvr>
                                        <p:cTn id="4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3899" y="115330"/>
            <a:ext cx="10347755" cy="1542019"/>
          </a:xfrm>
          <a:solidFill>
            <a:schemeClr val="accent3">
              <a:lumMod val="20000"/>
              <a:lumOff val="80000"/>
            </a:schemeClr>
          </a:solidFill>
          <a:ln w="38100">
            <a:solidFill>
              <a:srgbClr val="0070C0"/>
            </a:solidFill>
          </a:ln>
        </p:spPr>
        <p:txBody>
          <a:bodyPr>
            <a:noAutofit/>
          </a:bodyPr>
          <a:lstStyle/>
          <a:p>
            <a:pPr algn="ctr"/>
            <a:r>
              <a:rPr lang="de-DE" sz="2400" b="1" dirty="0">
                <a:solidFill>
                  <a:srgbClr val="0070C0"/>
                </a:solidFill>
                <a:latin typeface="Arial" panose="020B0604020202020204" pitchFamily="34" charset="0"/>
                <a:cs typeface="Arial" panose="020B0604020202020204" pitchFamily="34" charset="0"/>
              </a:rPr>
              <a:t>Heute gilt es ebenfalls allen ganz herzlich zu danken, welche schon viele Jahre unsere Gruppe, durch ihre ehrenamtliche Arbeit, zu einer Stütze für viele Menschen mit einem Schlaganfall und mit einer Herzerkrankung machen. </a:t>
            </a:r>
          </a:p>
        </p:txBody>
      </p:sp>
      <p:sp>
        <p:nvSpPr>
          <p:cNvPr id="3" name="Inhaltsplatzhalter 2"/>
          <p:cNvSpPr>
            <a:spLocks noGrp="1"/>
          </p:cNvSpPr>
          <p:nvPr>
            <p:ph idx="1"/>
          </p:nvPr>
        </p:nvSpPr>
        <p:spPr>
          <a:xfrm>
            <a:off x="280987" y="1828524"/>
            <a:ext cx="11548548" cy="4866916"/>
          </a:xfrm>
          <a:solidFill>
            <a:schemeClr val="accent3">
              <a:lumMod val="20000"/>
              <a:lumOff val="80000"/>
            </a:schemeClr>
          </a:solidFill>
          <a:ln w="38100">
            <a:solidFill>
              <a:srgbClr val="0070C0"/>
            </a:solidFill>
          </a:ln>
        </p:spPr>
        <p:txBody>
          <a:bodyPr>
            <a:normAutofit lnSpcReduction="10000"/>
          </a:bodyPr>
          <a:lstStyle/>
          <a:p>
            <a:pPr marL="0" indent="0" algn="ctr">
              <a:buNone/>
            </a:pPr>
            <a:r>
              <a:rPr lang="de-DE" sz="2000" b="1" dirty="0" smtClean="0">
                <a:solidFill>
                  <a:schemeClr val="tx1"/>
                </a:solidFill>
                <a:latin typeface="Arial" panose="020B0604020202020204" pitchFamily="34" charset="0"/>
                <a:cs typeface="Arial" panose="020B0604020202020204" pitchFamily="34" charset="0"/>
              </a:rPr>
              <a:t>Man kann leider nicht alle erwähnen, doch wir sind jedem dankbar, der sich unserer Gruppe als Mitglied anschließt.</a:t>
            </a:r>
          </a:p>
          <a:p>
            <a:pPr marL="0" indent="0" algn="ctr">
              <a:buNone/>
            </a:pPr>
            <a:r>
              <a:rPr lang="de-DE" sz="2000" b="1" dirty="0" smtClean="0">
                <a:solidFill>
                  <a:schemeClr val="tx1"/>
                </a:solidFill>
                <a:latin typeface="Arial" panose="020B0604020202020204" pitchFamily="34" charset="0"/>
                <a:cs typeface="Arial" panose="020B0604020202020204" pitchFamily="34" charset="0"/>
              </a:rPr>
              <a:t>Ein ganz besonderes Dankeschön für ihre überdurchschnittliche Arbeit möchten wir heute folgenden langjährigen Mitgliedern sagen:</a:t>
            </a:r>
          </a:p>
          <a:p>
            <a:r>
              <a:rPr lang="de-DE" b="1" dirty="0" smtClean="0">
                <a:solidFill>
                  <a:srgbClr val="0070C0"/>
                </a:solidFill>
                <a:latin typeface="Arial" panose="020B0604020202020204" pitchFamily="34" charset="0"/>
                <a:cs typeface="Arial" panose="020B0604020202020204" pitchFamily="34" charset="0"/>
              </a:rPr>
              <a:t>Günter Labestin – </a:t>
            </a:r>
            <a:r>
              <a:rPr lang="de-DE" sz="1400" b="1" dirty="0">
                <a:solidFill>
                  <a:srgbClr val="7030A0"/>
                </a:solidFill>
                <a:latin typeface="Arial" panose="020B0604020202020204" pitchFamily="34" charset="0"/>
                <a:cs typeface="Arial" panose="020B0604020202020204" pitchFamily="34" charset="0"/>
              </a:rPr>
              <a:t>viele Jahre </a:t>
            </a:r>
            <a:r>
              <a:rPr lang="de-DE" sz="1400" b="1" dirty="0" smtClean="0">
                <a:solidFill>
                  <a:srgbClr val="7030A0"/>
                </a:solidFill>
                <a:latin typeface="Arial" panose="020B0604020202020204" pitchFamily="34" charset="0"/>
                <a:cs typeface="Arial" panose="020B0604020202020204" pitchFamily="34" charset="0"/>
              </a:rPr>
              <a:t>Ansprechpartner</a:t>
            </a:r>
            <a:endParaRPr lang="de-DE" sz="1400" b="1" dirty="0">
              <a:solidFill>
                <a:srgbClr val="7030A0"/>
              </a:solidFill>
              <a:latin typeface="Arial" panose="020B0604020202020204" pitchFamily="34" charset="0"/>
              <a:cs typeface="Arial" panose="020B0604020202020204" pitchFamily="34" charset="0"/>
            </a:endParaRPr>
          </a:p>
          <a:p>
            <a:r>
              <a:rPr lang="de-DE" b="1" dirty="0" smtClean="0">
                <a:solidFill>
                  <a:srgbClr val="0070C0"/>
                </a:solidFill>
                <a:latin typeface="Arial" panose="020B0604020202020204" pitchFamily="34" charset="0"/>
                <a:cs typeface="Arial" panose="020B0604020202020204" pitchFamily="34" charset="0"/>
              </a:rPr>
              <a:t>Rudolf </a:t>
            </a:r>
            <a:r>
              <a:rPr lang="de-DE" b="1" dirty="0" err="1" smtClean="0">
                <a:solidFill>
                  <a:srgbClr val="0070C0"/>
                </a:solidFill>
                <a:latin typeface="Arial" panose="020B0604020202020204" pitchFamily="34" charset="0"/>
                <a:cs typeface="Arial" panose="020B0604020202020204" pitchFamily="34" charset="0"/>
              </a:rPr>
              <a:t>Zienert</a:t>
            </a:r>
            <a:r>
              <a:rPr lang="de-DE" b="1" dirty="0" smtClean="0">
                <a:solidFill>
                  <a:srgbClr val="0070C0"/>
                </a:solidFill>
                <a:latin typeface="Arial" panose="020B0604020202020204" pitchFamily="34" charset="0"/>
                <a:cs typeface="Arial" panose="020B0604020202020204" pitchFamily="34" charset="0"/>
              </a:rPr>
              <a:t> – </a:t>
            </a:r>
            <a:r>
              <a:rPr lang="de-DE" sz="1400" b="1" dirty="0">
                <a:solidFill>
                  <a:srgbClr val="7030A0"/>
                </a:solidFill>
                <a:latin typeface="Arial" panose="020B0604020202020204" pitchFamily="34" charset="0"/>
                <a:cs typeface="Arial" panose="020B0604020202020204" pitchFamily="34" charset="0"/>
              </a:rPr>
              <a:t>Ansprechpartner und verantwortlich für </a:t>
            </a:r>
            <a:r>
              <a:rPr lang="de-DE" sz="1400" b="1" dirty="0" smtClean="0">
                <a:solidFill>
                  <a:srgbClr val="7030A0"/>
                </a:solidFill>
                <a:latin typeface="Arial" panose="020B0604020202020204" pitchFamily="34" charset="0"/>
                <a:cs typeface="Arial" panose="020B0604020202020204" pitchFamily="34" charset="0"/>
              </a:rPr>
              <a:t>Finanzen</a:t>
            </a:r>
          </a:p>
          <a:p>
            <a:r>
              <a:rPr lang="de-DE" b="1" dirty="0" smtClean="0">
                <a:solidFill>
                  <a:srgbClr val="0070C0"/>
                </a:solidFill>
                <a:latin typeface="Arial" panose="020B0604020202020204" pitchFamily="34" charset="0"/>
                <a:cs typeface="Arial" panose="020B0604020202020204" pitchFamily="34" charset="0"/>
              </a:rPr>
              <a:t>Christine </a:t>
            </a:r>
            <a:r>
              <a:rPr lang="de-DE" b="1" dirty="0" err="1" smtClean="0">
                <a:solidFill>
                  <a:srgbClr val="0070C0"/>
                </a:solidFill>
                <a:latin typeface="Arial" panose="020B0604020202020204" pitchFamily="34" charset="0"/>
                <a:cs typeface="Arial" panose="020B0604020202020204" pitchFamily="34" charset="0"/>
              </a:rPr>
              <a:t>Kletzsch</a:t>
            </a:r>
            <a:r>
              <a:rPr lang="de-DE" b="1" dirty="0" smtClean="0">
                <a:solidFill>
                  <a:srgbClr val="0070C0"/>
                </a:solidFill>
                <a:latin typeface="Arial" panose="020B0604020202020204" pitchFamily="34" charset="0"/>
                <a:cs typeface="Arial" panose="020B0604020202020204" pitchFamily="34" charset="0"/>
              </a:rPr>
              <a:t> – </a:t>
            </a:r>
            <a:r>
              <a:rPr lang="de-DE" sz="1400" b="1" dirty="0" smtClean="0">
                <a:solidFill>
                  <a:srgbClr val="7030A0"/>
                </a:solidFill>
                <a:latin typeface="Arial" panose="020B0604020202020204" pitchFamily="34" charset="0"/>
                <a:cs typeface="Arial" panose="020B0604020202020204" pitchFamily="34" charset="0"/>
              </a:rPr>
              <a:t>ebenfalls verantwortlich für die Finanzen</a:t>
            </a:r>
            <a:endParaRPr lang="de-DE" b="1" dirty="0">
              <a:solidFill>
                <a:srgbClr val="0070C0"/>
              </a:solidFill>
              <a:latin typeface="Arial" panose="020B0604020202020204" pitchFamily="34" charset="0"/>
              <a:cs typeface="Arial" panose="020B0604020202020204" pitchFamily="34" charset="0"/>
            </a:endParaRPr>
          </a:p>
          <a:p>
            <a:r>
              <a:rPr lang="de-DE" b="1" dirty="0" smtClean="0">
                <a:solidFill>
                  <a:srgbClr val="0070C0"/>
                </a:solidFill>
                <a:latin typeface="Arial" panose="020B0604020202020204" pitchFamily="34" charset="0"/>
                <a:cs typeface="Arial" panose="020B0604020202020204" pitchFamily="34" charset="0"/>
              </a:rPr>
              <a:t>Günter </a:t>
            </a:r>
            <a:r>
              <a:rPr lang="de-DE" b="1" dirty="0" err="1" smtClean="0">
                <a:solidFill>
                  <a:srgbClr val="0070C0"/>
                </a:solidFill>
                <a:latin typeface="Arial" panose="020B0604020202020204" pitchFamily="34" charset="0"/>
                <a:cs typeface="Arial" panose="020B0604020202020204" pitchFamily="34" charset="0"/>
              </a:rPr>
              <a:t>Pöschel</a:t>
            </a:r>
            <a:r>
              <a:rPr lang="de-DE" b="1" dirty="0" smtClean="0">
                <a:solidFill>
                  <a:srgbClr val="0070C0"/>
                </a:solidFill>
                <a:latin typeface="Arial" panose="020B0604020202020204" pitchFamily="34" charset="0"/>
                <a:cs typeface="Arial" panose="020B0604020202020204" pitchFamily="34" charset="0"/>
              </a:rPr>
              <a:t> – </a:t>
            </a:r>
            <a:r>
              <a:rPr lang="de-DE" sz="1400" b="1" dirty="0">
                <a:solidFill>
                  <a:srgbClr val="7030A0"/>
                </a:solidFill>
                <a:latin typeface="Arial" panose="020B0604020202020204" pitchFamily="34" charset="0"/>
                <a:cs typeface="Arial" panose="020B0604020202020204" pitchFamily="34" charset="0"/>
              </a:rPr>
              <a:t>Ansprechpartner und zuständig für die </a:t>
            </a:r>
            <a:r>
              <a:rPr lang="de-DE" sz="1400" b="1" dirty="0" smtClean="0">
                <a:solidFill>
                  <a:srgbClr val="7030A0"/>
                </a:solidFill>
                <a:latin typeface="Arial" panose="020B0604020202020204" pitchFamily="34" charset="0"/>
                <a:cs typeface="Arial" panose="020B0604020202020204" pitchFamily="34" charset="0"/>
              </a:rPr>
              <a:t>Öffentlichkeitsarbeit</a:t>
            </a:r>
          </a:p>
          <a:p>
            <a:r>
              <a:rPr lang="de-DE" b="1" dirty="0" smtClean="0">
                <a:solidFill>
                  <a:srgbClr val="0070C0"/>
                </a:solidFill>
                <a:latin typeface="Arial" panose="020B0604020202020204" pitchFamily="34" charset="0"/>
                <a:cs typeface="Arial" panose="020B0604020202020204" pitchFamily="34" charset="0"/>
              </a:rPr>
              <a:t>Inge </a:t>
            </a:r>
            <a:r>
              <a:rPr lang="de-DE" b="1" dirty="0" err="1" smtClean="0">
                <a:solidFill>
                  <a:srgbClr val="0070C0"/>
                </a:solidFill>
                <a:latin typeface="Arial" panose="020B0604020202020204" pitchFamily="34" charset="0"/>
                <a:cs typeface="Arial" panose="020B0604020202020204" pitchFamily="34" charset="0"/>
              </a:rPr>
              <a:t>Hetsch</a:t>
            </a:r>
            <a:r>
              <a:rPr lang="de-DE" b="1" dirty="0" smtClean="0">
                <a:solidFill>
                  <a:srgbClr val="0070C0"/>
                </a:solidFill>
                <a:latin typeface="Arial" panose="020B0604020202020204" pitchFamily="34" charset="0"/>
                <a:cs typeface="Arial" panose="020B0604020202020204" pitchFamily="34" charset="0"/>
              </a:rPr>
              <a:t> </a:t>
            </a:r>
            <a:r>
              <a:rPr lang="de-DE" b="1" dirty="0">
                <a:solidFill>
                  <a:srgbClr val="0070C0"/>
                </a:solidFill>
                <a:latin typeface="Arial" panose="020B0604020202020204" pitchFamily="34" charset="0"/>
                <a:cs typeface="Arial" panose="020B0604020202020204" pitchFamily="34" charset="0"/>
              </a:rPr>
              <a:t>–</a:t>
            </a:r>
            <a:r>
              <a:rPr lang="de-DE" sz="1400" b="1" dirty="0" smtClean="0">
                <a:solidFill>
                  <a:srgbClr val="7030A0"/>
                </a:solidFill>
                <a:latin typeface="Arial" panose="020B0604020202020204" pitchFamily="34" charset="0"/>
                <a:cs typeface="Arial" panose="020B0604020202020204" pitchFamily="34" charset="0"/>
              </a:rPr>
              <a:t> </a:t>
            </a:r>
            <a:r>
              <a:rPr lang="de-DE" sz="1400" b="1" dirty="0" smtClean="0">
                <a:solidFill>
                  <a:srgbClr val="7030A0"/>
                </a:solidFill>
                <a:latin typeface="Arial" panose="020B0604020202020204" pitchFamily="34" charset="0"/>
                <a:cs typeface="Arial" panose="020B0604020202020204" pitchFamily="34" charset="0"/>
              </a:rPr>
              <a:t>für viele Jahre liebevolle Geburtstagsgrüße</a:t>
            </a:r>
            <a:endParaRPr lang="de-DE" sz="1400" b="1" dirty="0">
              <a:solidFill>
                <a:srgbClr val="7030A0"/>
              </a:solidFill>
              <a:latin typeface="Arial" panose="020B0604020202020204" pitchFamily="34" charset="0"/>
              <a:cs typeface="Arial" panose="020B0604020202020204" pitchFamily="34" charset="0"/>
            </a:endParaRPr>
          </a:p>
          <a:p>
            <a:r>
              <a:rPr lang="de-DE" b="1" dirty="0" smtClean="0">
                <a:solidFill>
                  <a:srgbClr val="0070C0"/>
                </a:solidFill>
                <a:latin typeface="Arial" panose="020B0604020202020204" pitchFamily="34" charset="0"/>
                <a:cs typeface="Arial" panose="020B0604020202020204" pitchFamily="34" charset="0"/>
              </a:rPr>
              <a:t>Asta </a:t>
            </a:r>
            <a:r>
              <a:rPr lang="de-DE" b="1" dirty="0" err="1" smtClean="0">
                <a:solidFill>
                  <a:srgbClr val="0070C0"/>
                </a:solidFill>
                <a:latin typeface="Arial" panose="020B0604020202020204" pitchFamily="34" charset="0"/>
                <a:cs typeface="Arial" panose="020B0604020202020204" pitchFamily="34" charset="0"/>
              </a:rPr>
              <a:t>Küpper</a:t>
            </a:r>
            <a:r>
              <a:rPr lang="de-DE" b="1" dirty="0" smtClean="0">
                <a:solidFill>
                  <a:srgbClr val="0070C0"/>
                </a:solidFill>
                <a:latin typeface="Arial" panose="020B0604020202020204" pitchFamily="34" charset="0"/>
                <a:cs typeface="Arial" panose="020B0604020202020204" pitchFamily="34" charset="0"/>
              </a:rPr>
              <a:t> – </a:t>
            </a:r>
            <a:r>
              <a:rPr lang="de-DE" sz="1400" b="1" dirty="0">
                <a:solidFill>
                  <a:srgbClr val="7030A0"/>
                </a:solidFill>
                <a:latin typeface="Arial" panose="020B0604020202020204" pitchFamily="34" charset="0"/>
                <a:cs typeface="Arial" panose="020B0604020202020204" pitchFamily="34" charset="0"/>
              </a:rPr>
              <a:t>Unsere liebevolle Geburtstags- und Weihnachtsfee</a:t>
            </a:r>
          </a:p>
          <a:p>
            <a:r>
              <a:rPr lang="de-DE" b="1" dirty="0" smtClean="0">
                <a:solidFill>
                  <a:srgbClr val="0070C0"/>
                </a:solidFill>
                <a:latin typeface="Arial" panose="020B0604020202020204" pitchFamily="34" charset="0"/>
                <a:cs typeface="Arial" panose="020B0604020202020204" pitchFamily="34" charset="0"/>
              </a:rPr>
              <a:t>natürlich unserer Marlies </a:t>
            </a:r>
            <a:r>
              <a:rPr lang="de-DE" b="1" dirty="0" err="1" smtClean="0">
                <a:solidFill>
                  <a:srgbClr val="0070C0"/>
                </a:solidFill>
                <a:latin typeface="Arial" panose="020B0604020202020204" pitchFamily="34" charset="0"/>
                <a:cs typeface="Arial" panose="020B0604020202020204" pitchFamily="34" charset="0"/>
              </a:rPr>
              <a:t>Kunath</a:t>
            </a:r>
            <a:r>
              <a:rPr lang="de-DE" b="1" dirty="0" smtClean="0">
                <a:solidFill>
                  <a:srgbClr val="0070C0"/>
                </a:solidFill>
                <a:latin typeface="Arial" panose="020B0604020202020204" pitchFamily="34" charset="0"/>
                <a:cs typeface="Arial" panose="020B0604020202020204" pitchFamily="34" charset="0"/>
              </a:rPr>
              <a:t> </a:t>
            </a:r>
            <a:r>
              <a:rPr lang="de-DE" sz="1400" b="1" dirty="0">
                <a:solidFill>
                  <a:srgbClr val="7030A0"/>
                </a:solidFill>
                <a:latin typeface="Arial" panose="020B0604020202020204" pitchFamily="34" charset="0"/>
                <a:cs typeface="Arial" panose="020B0604020202020204" pitchFamily="34" charset="0"/>
              </a:rPr>
              <a:t>für ihre liebevolle Unterstützung</a:t>
            </a:r>
          </a:p>
          <a:p>
            <a:r>
              <a:rPr lang="de-DE" b="1" dirty="0">
                <a:solidFill>
                  <a:srgbClr val="0070C0"/>
                </a:solidFill>
                <a:latin typeface="Arial" panose="020B0604020202020204" pitchFamily="34" charset="0"/>
                <a:cs typeface="Arial" panose="020B0604020202020204" pitchFamily="34" charset="0"/>
              </a:rPr>
              <a:t>u</a:t>
            </a:r>
            <a:r>
              <a:rPr lang="de-DE" b="1" dirty="0" smtClean="0">
                <a:solidFill>
                  <a:srgbClr val="0070C0"/>
                </a:solidFill>
                <a:latin typeface="Arial" panose="020B0604020202020204" pitchFamily="34" charset="0"/>
                <a:cs typeface="Arial" panose="020B0604020202020204" pitchFamily="34" charset="0"/>
              </a:rPr>
              <a:t>nd </a:t>
            </a:r>
            <a:r>
              <a:rPr lang="de-DE" sz="1400" b="1" dirty="0">
                <a:solidFill>
                  <a:srgbClr val="7030A0"/>
                </a:solidFill>
                <a:latin typeface="Arial" panose="020B0604020202020204" pitchFamily="34" charset="0"/>
                <a:cs typeface="Arial" panose="020B0604020202020204" pitchFamily="34" charset="0"/>
              </a:rPr>
              <a:t>unseren ehemaligen Gruppensprecher </a:t>
            </a:r>
            <a:r>
              <a:rPr lang="de-DE" b="1" dirty="0" err="1" smtClean="0">
                <a:solidFill>
                  <a:srgbClr val="0070C0"/>
                </a:solidFill>
                <a:latin typeface="Arial" panose="020B0604020202020204" pitchFamily="34" charset="0"/>
                <a:cs typeface="Arial" panose="020B0604020202020204" pitchFamily="34" charset="0"/>
              </a:rPr>
              <a:t>Geralf</a:t>
            </a:r>
            <a:r>
              <a:rPr lang="de-DE" b="1" dirty="0" smtClean="0">
                <a:solidFill>
                  <a:srgbClr val="0070C0"/>
                </a:solidFill>
                <a:latin typeface="Arial" panose="020B0604020202020204" pitchFamily="34" charset="0"/>
                <a:cs typeface="Arial" panose="020B0604020202020204" pitchFamily="34" charset="0"/>
              </a:rPr>
              <a:t> Böhme</a:t>
            </a:r>
          </a:p>
          <a:p>
            <a:pPr marL="0" indent="0">
              <a:buNone/>
            </a:pPr>
            <a:r>
              <a:rPr lang="de-DE" sz="1600" b="1" dirty="0" smtClean="0">
                <a:solidFill>
                  <a:schemeClr val="tx1"/>
                </a:solidFill>
                <a:latin typeface="Arial" panose="020B0604020202020204" pitchFamily="34" charset="0"/>
                <a:cs typeface="Arial" panose="020B0604020202020204" pitchFamily="34" charset="0"/>
              </a:rPr>
              <a:t>Durch eure Arbeit, ist unsere Gruppe erst zu dem geworden, was sie heute ist.</a:t>
            </a:r>
          </a:p>
          <a:p>
            <a:endParaRPr lang="de-DE" dirty="0">
              <a:solidFill>
                <a:schemeClr val="tx1"/>
              </a:solidFill>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6454" y="3429000"/>
            <a:ext cx="2779505" cy="29413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65790649"/>
      </p:ext>
    </p:extLst>
  </p:cSld>
  <p:clrMapOvr>
    <a:masterClrMapping/>
  </p:clrMapOvr>
  <mc:AlternateContent xmlns:mc="http://schemas.openxmlformats.org/markup-compatibility/2006">
    <mc:Choice xmlns:p14="http://schemas.microsoft.com/office/powerpoint/2010/main" Requires="p14">
      <p:transition spd="slow" p14:dur="2000" advTm="300000">
        <p14:vortex dir="r"/>
      </p:transition>
    </mc:Choice>
    <mc:Fallback>
      <p:transition spd="slow"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Effect transition="in" filter="fade">
                                      <p:cBhvr>
                                        <p:cTn id="9" dur="1000"/>
                                        <p:tgtEl>
                                          <p:spTgt spid="3">
                                            <p:bg/>
                                          </p:spTgt>
                                        </p:tgtEl>
                                      </p:cBhvr>
                                    </p:animEffect>
                                  </p:childTnLst>
                                </p:cTn>
                              </p:par>
                            </p:childTnLst>
                          </p:cTn>
                        </p:par>
                        <p:par>
                          <p:cTn id="10" fill="hold">
                            <p:stCondLst>
                              <p:cond delay="1250"/>
                            </p:stCondLst>
                            <p:childTnLst>
                              <p:par>
                                <p:cTn id="11" presetID="53" presetClass="entr" presetSubtype="16" fill="hold" grpId="0" nodeType="afterEffect">
                                  <p:stCondLst>
                                    <p:cond delay="25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par>
                          <p:cTn id="16" fill="hold">
                            <p:stCondLst>
                              <p:cond delay="2500"/>
                            </p:stCondLst>
                            <p:childTnLst>
                              <p:par>
                                <p:cTn id="17" presetID="53" presetClass="entr" presetSubtype="16" fill="hold" grpId="0" nodeType="afterEffect">
                                  <p:stCondLst>
                                    <p:cond delay="25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1000"/>
                                        <p:tgtEl>
                                          <p:spTgt spid="3">
                                            <p:txEl>
                                              <p:pRg st="0" end="0"/>
                                            </p:txEl>
                                          </p:spTgt>
                                        </p:tgtEl>
                                      </p:cBhvr>
                                    </p:animEffect>
                                  </p:childTnLst>
                                </p:cTn>
                              </p:par>
                            </p:childTnLst>
                          </p:cTn>
                        </p:par>
                        <p:par>
                          <p:cTn id="22" fill="hold">
                            <p:stCondLst>
                              <p:cond delay="3750"/>
                            </p:stCondLst>
                            <p:childTnLst>
                              <p:par>
                                <p:cTn id="23" presetID="53" presetClass="entr" presetSubtype="16" fill="hold" grpId="0" nodeType="afterEffect">
                                  <p:stCondLst>
                                    <p:cond delay="25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7" dur="1000"/>
                                        <p:tgtEl>
                                          <p:spTgt spid="3">
                                            <p:txEl>
                                              <p:pRg st="1" end="1"/>
                                            </p:txEl>
                                          </p:spTgt>
                                        </p:tgtEl>
                                      </p:cBhvr>
                                    </p:animEffect>
                                  </p:childTnLst>
                                </p:cTn>
                              </p:par>
                            </p:childTnLst>
                          </p:cTn>
                        </p:par>
                        <p:par>
                          <p:cTn id="28" fill="hold">
                            <p:stCondLst>
                              <p:cond delay="5000"/>
                            </p:stCondLst>
                            <p:childTnLst>
                              <p:par>
                                <p:cTn id="29" presetID="53" presetClass="entr" presetSubtype="16" fill="hold" grpId="0" nodeType="afterEffect">
                                  <p:stCondLst>
                                    <p:cond delay="25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1000"/>
                                        <p:tgtEl>
                                          <p:spTgt spid="3">
                                            <p:txEl>
                                              <p:pRg st="2" end="2"/>
                                            </p:txEl>
                                          </p:spTgt>
                                        </p:tgtEl>
                                      </p:cBhvr>
                                    </p:animEffect>
                                  </p:childTnLst>
                                </p:cTn>
                              </p:par>
                            </p:childTnLst>
                          </p:cTn>
                        </p:par>
                        <p:par>
                          <p:cTn id="34" fill="hold">
                            <p:stCondLst>
                              <p:cond delay="6250"/>
                            </p:stCondLst>
                            <p:childTnLst>
                              <p:par>
                                <p:cTn id="35" presetID="53" presetClass="entr" presetSubtype="16" fill="hold" grpId="0" nodeType="afterEffect">
                                  <p:stCondLst>
                                    <p:cond delay="25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9" dur="1000"/>
                                        <p:tgtEl>
                                          <p:spTgt spid="3">
                                            <p:txEl>
                                              <p:pRg st="3" end="3"/>
                                            </p:txEl>
                                          </p:spTgt>
                                        </p:tgtEl>
                                      </p:cBhvr>
                                    </p:animEffect>
                                  </p:childTnLst>
                                </p:cTn>
                              </p:par>
                            </p:childTnLst>
                          </p:cTn>
                        </p:par>
                        <p:par>
                          <p:cTn id="40" fill="hold">
                            <p:stCondLst>
                              <p:cond delay="7500"/>
                            </p:stCondLst>
                            <p:childTnLst>
                              <p:par>
                                <p:cTn id="41" presetID="53" presetClass="entr" presetSubtype="16" fill="hold" grpId="0" nodeType="afterEffect">
                                  <p:stCondLst>
                                    <p:cond delay="25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5" dur="1000"/>
                                        <p:tgtEl>
                                          <p:spTgt spid="3">
                                            <p:txEl>
                                              <p:pRg st="4" end="4"/>
                                            </p:txEl>
                                          </p:spTgt>
                                        </p:tgtEl>
                                      </p:cBhvr>
                                    </p:animEffect>
                                  </p:childTnLst>
                                </p:cTn>
                              </p:par>
                            </p:childTnLst>
                          </p:cTn>
                        </p:par>
                        <p:par>
                          <p:cTn id="46" fill="hold">
                            <p:stCondLst>
                              <p:cond delay="8750"/>
                            </p:stCondLst>
                            <p:childTnLst>
                              <p:par>
                                <p:cTn id="47" presetID="53" presetClass="entr" presetSubtype="16" fill="hold" grpId="0" nodeType="afterEffect">
                                  <p:stCondLst>
                                    <p:cond delay="25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1000"/>
                                        <p:tgtEl>
                                          <p:spTgt spid="3">
                                            <p:txEl>
                                              <p:pRg st="5" end="5"/>
                                            </p:txEl>
                                          </p:spTgt>
                                        </p:tgtEl>
                                      </p:cBhvr>
                                    </p:animEffect>
                                  </p:childTnLst>
                                </p:cTn>
                              </p:par>
                            </p:childTnLst>
                          </p:cTn>
                        </p:par>
                        <p:par>
                          <p:cTn id="52" fill="hold">
                            <p:stCondLst>
                              <p:cond delay="10000"/>
                            </p:stCondLst>
                            <p:childTnLst>
                              <p:par>
                                <p:cTn id="53" presetID="53" presetClass="entr" presetSubtype="16" fill="hold" grpId="0" nodeType="afterEffect">
                                  <p:stCondLst>
                                    <p:cond delay="25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7" dur="1000"/>
                                        <p:tgtEl>
                                          <p:spTgt spid="3">
                                            <p:txEl>
                                              <p:pRg st="6" end="6"/>
                                            </p:txEl>
                                          </p:spTgt>
                                        </p:tgtEl>
                                      </p:cBhvr>
                                    </p:animEffect>
                                  </p:childTnLst>
                                </p:cTn>
                              </p:par>
                            </p:childTnLst>
                          </p:cTn>
                        </p:par>
                        <p:par>
                          <p:cTn id="58" fill="hold">
                            <p:stCondLst>
                              <p:cond delay="11250"/>
                            </p:stCondLst>
                            <p:childTnLst>
                              <p:par>
                                <p:cTn id="59" presetID="53" presetClass="entr" presetSubtype="16" fill="hold" grpId="0" nodeType="afterEffect">
                                  <p:stCondLst>
                                    <p:cond delay="25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p:cTn id="61"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2" dur="1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3" dur="1000"/>
                                        <p:tgtEl>
                                          <p:spTgt spid="3">
                                            <p:txEl>
                                              <p:pRg st="7" end="7"/>
                                            </p:txEl>
                                          </p:spTgt>
                                        </p:tgtEl>
                                      </p:cBhvr>
                                    </p:animEffect>
                                  </p:childTnLst>
                                </p:cTn>
                              </p:par>
                            </p:childTnLst>
                          </p:cTn>
                        </p:par>
                        <p:par>
                          <p:cTn id="64" fill="hold">
                            <p:stCondLst>
                              <p:cond delay="12500"/>
                            </p:stCondLst>
                            <p:childTnLst>
                              <p:par>
                                <p:cTn id="65" presetID="53" presetClass="entr" presetSubtype="16" fill="hold" grpId="0" nodeType="afterEffect">
                                  <p:stCondLst>
                                    <p:cond delay="25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p:cTn id="67"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9" dur="1000"/>
                                        <p:tgtEl>
                                          <p:spTgt spid="3">
                                            <p:txEl>
                                              <p:pRg st="8" end="8"/>
                                            </p:txEl>
                                          </p:spTgt>
                                        </p:tgtEl>
                                      </p:cBhvr>
                                    </p:animEffect>
                                  </p:childTnLst>
                                </p:cTn>
                              </p:par>
                            </p:childTnLst>
                          </p:cTn>
                        </p:par>
                        <p:par>
                          <p:cTn id="70" fill="hold">
                            <p:stCondLst>
                              <p:cond delay="13750"/>
                            </p:stCondLst>
                            <p:childTnLst>
                              <p:par>
                                <p:cTn id="71" presetID="53" presetClass="entr" presetSubtype="16" fill="hold" grpId="0" nodeType="afterEffect">
                                  <p:stCondLst>
                                    <p:cond delay="250"/>
                                  </p:stCondLst>
                                  <p:childTnLst>
                                    <p:set>
                                      <p:cBhvr>
                                        <p:cTn id="72" dur="1" fill="hold">
                                          <p:stCondLst>
                                            <p:cond delay="0"/>
                                          </p:stCondLst>
                                        </p:cTn>
                                        <p:tgtEl>
                                          <p:spTgt spid="3">
                                            <p:txEl>
                                              <p:pRg st="9" end="9"/>
                                            </p:txEl>
                                          </p:spTgt>
                                        </p:tgtEl>
                                        <p:attrNameLst>
                                          <p:attrName>style.visibility</p:attrName>
                                        </p:attrNameLst>
                                      </p:cBhvr>
                                      <p:to>
                                        <p:strVal val="visible"/>
                                      </p:to>
                                    </p:set>
                                    <p:anim calcmode="lin" valueType="num">
                                      <p:cBhvr>
                                        <p:cTn id="73"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4" dur="10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5" dur="1000"/>
                                        <p:tgtEl>
                                          <p:spTgt spid="3">
                                            <p:txEl>
                                              <p:pRg st="9" end="9"/>
                                            </p:txEl>
                                          </p:spTgt>
                                        </p:tgtEl>
                                      </p:cBhvr>
                                    </p:animEffect>
                                  </p:childTnLst>
                                </p:cTn>
                              </p:par>
                            </p:childTnLst>
                          </p:cTn>
                        </p:par>
                        <p:par>
                          <p:cTn id="76" fill="hold">
                            <p:stCondLst>
                              <p:cond delay="15000"/>
                            </p:stCondLst>
                            <p:childTnLst>
                              <p:par>
                                <p:cTn id="77" presetID="53" presetClass="entr" presetSubtype="16" fill="hold" grpId="0" nodeType="afterEffect">
                                  <p:stCondLst>
                                    <p:cond delay="250"/>
                                  </p:stCondLst>
                                  <p:childTnLst>
                                    <p:set>
                                      <p:cBhvr>
                                        <p:cTn id="78" dur="1" fill="hold">
                                          <p:stCondLst>
                                            <p:cond delay="0"/>
                                          </p:stCondLst>
                                        </p:cTn>
                                        <p:tgtEl>
                                          <p:spTgt spid="3">
                                            <p:txEl>
                                              <p:pRg st="10" end="10"/>
                                            </p:txEl>
                                          </p:spTgt>
                                        </p:tgtEl>
                                        <p:attrNameLst>
                                          <p:attrName>style.visibility</p:attrName>
                                        </p:attrNameLst>
                                      </p:cBhvr>
                                      <p:to>
                                        <p:strVal val="visible"/>
                                      </p:to>
                                    </p:set>
                                    <p:anim calcmode="lin" valueType="num">
                                      <p:cBhvr>
                                        <p:cTn id="79"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80" dur="10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81" dur="1000"/>
                                        <p:tgtEl>
                                          <p:spTgt spid="3">
                                            <p:txEl>
                                              <p:pRg st="10" end="10"/>
                                            </p:txEl>
                                          </p:spTgt>
                                        </p:tgtEl>
                                      </p:cBhvr>
                                    </p:animEffect>
                                  </p:childTnLst>
                                </p:cTn>
                              </p:par>
                            </p:childTnLst>
                          </p:cTn>
                        </p:par>
                        <p:par>
                          <p:cTn id="82" fill="hold">
                            <p:stCondLst>
                              <p:cond delay="16250"/>
                            </p:stCondLst>
                            <p:childTnLst>
                              <p:par>
                                <p:cTn id="83" presetID="53" presetClass="entr" presetSubtype="16" fill="hold" nodeType="afterEffect">
                                  <p:stCondLst>
                                    <p:cond delay="250"/>
                                  </p:stCondLst>
                                  <p:childTnLst>
                                    <p:set>
                                      <p:cBhvr>
                                        <p:cTn id="84" dur="1" fill="hold">
                                          <p:stCondLst>
                                            <p:cond delay="0"/>
                                          </p:stCondLst>
                                        </p:cTn>
                                        <p:tgtEl>
                                          <p:spTgt spid="4"/>
                                        </p:tgtEl>
                                        <p:attrNameLst>
                                          <p:attrName>style.visibility</p:attrName>
                                        </p:attrNameLst>
                                      </p:cBhvr>
                                      <p:to>
                                        <p:strVal val="visible"/>
                                      </p:to>
                                    </p:set>
                                    <p:anim calcmode="lin" valueType="num">
                                      <p:cBhvr>
                                        <p:cTn id="85" dur="1000" fill="hold"/>
                                        <p:tgtEl>
                                          <p:spTgt spid="4"/>
                                        </p:tgtEl>
                                        <p:attrNameLst>
                                          <p:attrName>ppt_w</p:attrName>
                                        </p:attrNameLst>
                                      </p:cBhvr>
                                      <p:tavLst>
                                        <p:tav tm="0">
                                          <p:val>
                                            <p:fltVal val="0"/>
                                          </p:val>
                                        </p:tav>
                                        <p:tav tm="100000">
                                          <p:val>
                                            <p:strVal val="#ppt_w"/>
                                          </p:val>
                                        </p:tav>
                                      </p:tavLst>
                                    </p:anim>
                                    <p:anim calcmode="lin" valueType="num">
                                      <p:cBhvr>
                                        <p:cTn id="86" dur="1000" fill="hold"/>
                                        <p:tgtEl>
                                          <p:spTgt spid="4"/>
                                        </p:tgtEl>
                                        <p:attrNameLst>
                                          <p:attrName>ppt_h</p:attrName>
                                        </p:attrNameLst>
                                      </p:cBhvr>
                                      <p:tavLst>
                                        <p:tav tm="0">
                                          <p:val>
                                            <p:fltVal val="0"/>
                                          </p:val>
                                        </p:tav>
                                        <p:tav tm="100000">
                                          <p:val>
                                            <p:strVal val="#ppt_h"/>
                                          </p:val>
                                        </p:tav>
                                      </p:tavLst>
                                    </p:anim>
                                    <p:animEffect transition="in" filter="fade">
                                      <p:cBhvr>
                                        <p:cTn id="8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0</TotalTime>
  <Words>1441</Words>
  <Application>Microsoft Office PowerPoint</Application>
  <PresentationFormat>Breitbild</PresentationFormat>
  <Paragraphs>79</Paragraphs>
  <Slides>21</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Arial</vt:lpstr>
      <vt:lpstr>Arial Black</vt:lpstr>
      <vt:lpstr>Brush Script MT</vt:lpstr>
      <vt:lpstr>Trebuchet MS</vt:lpstr>
      <vt:lpstr>Wingdings 3</vt:lpstr>
      <vt:lpstr>Facette</vt:lpstr>
      <vt:lpstr>-Herzlich Willkommen-  zu unserer kleinen Feierstunde  20 Jahre Selbsthilfegruppe „Lebensbaum“ Dippoldiswalde Wie soll unsere heutige Feierstunde ablaufen !</vt:lpstr>
      <vt:lpstr>20 Jahre  Selbsthilfegruppe „Lebensbaum“ Dippoldiswalde</vt:lpstr>
      <vt:lpstr>Gründungsmitglieder 1994</vt:lpstr>
      <vt:lpstr>Anlass der Gründung</vt:lpstr>
      <vt:lpstr>Zusammenfassung des 1. Treffens am 12.04.1994 (ist gleichzeitig Gründungstag der SHG „Lebensbaum“ Dippoldiswalde)</vt:lpstr>
      <vt:lpstr>Gestaltung und Regeln für das Gruppentreffen</vt:lpstr>
      <vt:lpstr>PowerPoint-Präsentation</vt:lpstr>
      <vt:lpstr>Es sind schon einige Jahre ins Land gegangen und es wurden schon das 5jährige, 10jährige und 15jährige Jubiläum gefeiert.</vt:lpstr>
      <vt:lpstr>Heute gilt es ebenfalls allen ganz herzlich zu danken, welche schon viele Jahre unsere Gruppe, durch ihre ehrenamtliche Arbeit, zu einer Stütze für viele Menschen mit einem Schlaganfall und mit einer Herzerkrankung machen. </vt:lpstr>
      <vt:lpstr>Ein weiteres Dankeschön, wollen wir auch allen heutigen Gästen für ihr Kommen sagen. Ein Großteil von Ihnen unterstützt uns sehr in unserer Arbeit und ohne ihre Hilfe, wäre vieles nicht möglich und machbar.  Vielen herzlichen Dank dafür.</vt:lpstr>
      <vt:lpstr>Unser aktueller Flyer.</vt:lpstr>
      <vt:lpstr>Unsere Internetseite unter, www.shglebensbaum.de</vt:lpstr>
      <vt:lpstr>Unser Leitsatz ist:</vt:lpstr>
      <vt:lpstr>Aus unserem Gruppenleben.</vt:lpstr>
      <vt:lpstr>Sportliche Aktivitäten</vt:lpstr>
      <vt:lpstr>Schöne Ausflüge</vt:lpstr>
      <vt:lpstr>Gemütliche gemeinsame Stunden</vt:lpstr>
      <vt:lpstr>Gemeinsame Stunden mit der Freitaler Selbsthilfegruppe für Schlaganfall Betroffene</vt:lpstr>
      <vt:lpstr>Was ist für uns Wichtig „Schlaganfall“</vt:lpstr>
      <vt:lpstr>Was ist für uns Wichtig „Herzerkrankungen“</vt:lpstr>
      <vt:lpstr>Schlusswort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Jahre  Selbsthilfegruppe „Lebensbaum“</dc:title>
  <dc:creator>Norbert Kühne</dc:creator>
  <cp:lastModifiedBy>Norbert Kühne</cp:lastModifiedBy>
  <cp:revision>255</cp:revision>
  <cp:lastPrinted>2014-03-27T13:44:37Z</cp:lastPrinted>
  <dcterms:created xsi:type="dcterms:W3CDTF">2014-03-10T11:42:40Z</dcterms:created>
  <dcterms:modified xsi:type="dcterms:W3CDTF">2014-04-08T11:37:54Z</dcterms:modified>
</cp:coreProperties>
</file>